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2" r:id="rId4"/>
    <p:sldId id="258" r:id="rId5"/>
    <p:sldId id="261" r:id="rId6"/>
    <p:sldId id="263" r:id="rId7"/>
    <p:sldId id="264" r:id="rId8"/>
    <p:sldId id="268" r:id="rId9"/>
    <p:sldId id="269" r:id="rId10"/>
    <p:sldId id="259" r:id="rId11"/>
    <p:sldId id="260" r:id="rId12"/>
    <p:sldId id="271" r:id="rId13"/>
    <p:sldId id="272" r:id="rId14"/>
    <p:sldId id="270" r:id="rId15"/>
    <p:sldId id="279" r:id="rId16"/>
    <p:sldId id="282" r:id="rId17"/>
    <p:sldId id="283" r:id="rId18"/>
    <p:sldId id="273" r:id="rId19"/>
    <p:sldId id="274" r:id="rId20"/>
    <p:sldId id="275" r:id="rId21"/>
    <p:sldId id="276" r:id="rId22"/>
    <p:sldId id="277" r:id="rId23"/>
    <p:sldId id="288" r:id="rId24"/>
    <p:sldId id="292" r:id="rId25"/>
    <p:sldId id="289"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55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67EBD1-C4B6-5A4D-A33E-42D869946E1F}" type="datetimeFigureOut">
              <a:rPr lang="en-US" smtClean="0"/>
              <a:pPr/>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2324901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67EBD1-C4B6-5A4D-A33E-42D869946E1F}" type="datetimeFigureOut">
              <a:rPr lang="en-US" smtClean="0"/>
              <a:pPr/>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2836109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67EBD1-C4B6-5A4D-A33E-42D869946E1F}" type="datetimeFigureOut">
              <a:rPr lang="en-US" smtClean="0"/>
              <a:pPr/>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63104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67EBD1-C4B6-5A4D-A33E-42D869946E1F}" type="datetimeFigureOut">
              <a:rPr lang="en-US" smtClean="0"/>
              <a:pPr/>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1363216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67EBD1-C4B6-5A4D-A33E-42D869946E1F}" type="datetimeFigureOut">
              <a:rPr lang="en-US" smtClean="0"/>
              <a:pPr/>
              <a:t>11/5/14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2095820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67EBD1-C4B6-5A4D-A33E-42D869946E1F}" type="datetimeFigureOut">
              <a:rPr lang="en-US" smtClean="0"/>
              <a:pPr/>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3997450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67EBD1-C4B6-5A4D-A33E-42D869946E1F}" type="datetimeFigureOut">
              <a:rPr lang="en-US" smtClean="0"/>
              <a:pPr/>
              <a:t>11/5/14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4011923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67EBD1-C4B6-5A4D-A33E-42D869946E1F}" type="datetimeFigureOut">
              <a:rPr lang="en-US" smtClean="0"/>
              <a:pPr/>
              <a:t>11/5/14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2820192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67EBD1-C4B6-5A4D-A33E-42D869946E1F}" type="datetimeFigureOut">
              <a:rPr lang="en-US" smtClean="0"/>
              <a:pPr/>
              <a:t>11/5/14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4077081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67EBD1-C4B6-5A4D-A33E-42D869946E1F}" type="datetimeFigureOut">
              <a:rPr lang="en-US" smtClean="0"/>
              <a:pPr/>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644639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67EBD1-C4B6-5A4D-A33E-42D869946E1F}" type="datetimeFigureOut">
              <a:rPr lang="en-US" smtClean="0"/>
              <a:pPr/>
              <a:t>11/5/14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D046E8-1D96-9146-8156-CFF86336DAFC}" type="slidenum">
              <a:rPr lang="en-US" smtClean="0"/>
              <a:pPr/>
              <a:t>‹#›</a:t>
            </a:fld>
            <a:endParaRPr lang="en-US"/>
          </a:p>
        </p:txBody>
      </p:sp>
    </p:spTree>
    <p:extLst>
      <p:ext uri="{BB962C8B-B14F-4D97-AF65-F5344CB8AC3E}">
        <p14:creationId xmlns:p14="http://schemas.microsoft.com/office/powerpoint/2010/main" val="172365043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67EBD1-C4B6-5A4D-A33E-42D869946E1F}" type="datetimeFigureOut">
              <a:rPr lang="en-US" smtClean="0"/>
              <a:pPr/>
              <a:t>11/5/14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D046E8-1D96-9146-8156-CFF86336DAFC}" type="slidenum">
              <a:rPr lang="en-US" smtClean="0"/>
              <a:pPr/>
              <a:t>‹#›</a:t>
            </a:fld>
            <a:endParaRPr lang="en-US"/>
          </a:p>
        </p:txBody>
      </p:sp>
    </p:spTree>
    <p:extLst>
      <p:ext uri="{BB962C8B-B14F-4D97-AF65-F5344CB8AC3E}">
        <p14:creationId xmlns:p14="http://schemas.microsoft.com/office/powerpoint/2010/main" val="3836307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mrsalmonscience.wikispaces.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3908" y="45126"/>
            <a:ext cx="8887073" cy="6647974"/>
          </a:xfrm>
          <a:prstGeom prst="rect">
            <a:avLst/>
          </a:prstGeom>
          <a:noFill/>
        </p:spPr>
        <p:txBody>
          <a:bodyPr wrap="square" rtlCol="0">
            <a:spAutoFit/>
          </a:bodyPr>
          <a:lstStyle/>
          <a:p>
            <a:r>
              <a:rPr lang="en-US" sz="4800" b="1" dirty="0" smtClean="0"/>
              <a:t>DO NOW                            10.20.14</a:t>
            </a:r>
          </a:p>
          <a:p>
            <a:endParaRPr lang="en-US" sz="1200" b="1" dirty="0"/>
          </a:p>
          <a:p>
            <a:pPr marL="742950" indent="-742950">
              <a:buAutoNum type="arabicPeriod"/>
            </a:pPr>
            <a:r>
              <a:rPr lang="en-US" sz="3600" b="1" dirty="0" smtClean="0"/>
              <a:t>What are the characteristics common to all  organisms?</a:t>
            </a:r>
          </a:p>
          <a:p>
            <a:pPr marL="742950" indent="-742950">
              <a:buAutoNum type="arabicPeriod" startAt="2"/>
            </a:pPr>
            <a:r>
              <a:rPr lang="en-US" sz="3600" b="1" dirty="0" smtClean="0"/>
              <a:t>What are some similarities and differences in structure between prokaryotic and eukaryotic cells? (Hint: Use a Venn Diagram)</a:t>
            </a:r>
          </a:p>
          <a:p>
            <a:pPr marL="742950" indent="-742950">
              <a:buAutoNum type="arabicPeriod" startAt="3"/>
            </a:pPr>
            <a:r>
              <a:rPr lang="en-US" sz="3600" b="1" dirty="0" smtClean="0"/>
              <a:t>Name 14 cellular structures found in</a:t>
            </a:r>
          </a:p>
          <a:p>
            <a:r>
              <a:rPr lang="en-US" sz="3600" b="1" dirty="0"/>
              <a:t> </a:t>
            </a:r>
            <a:r>
              <a:rPr lang="en-US" sz="3600" b="1" dirty="0" smtClean="0"/>
              <a:t>       eukaryotic cells and distinguish each </a:t>
            </a:r>
          </a:p>
          <a:p>
            <a:r>
              <a:rPr lang="en-US" sz="3600" b="1" dirty="0"/>
              <a:t> </a:t>
            </a:r>
            <a:r>
              <a:rPr lang="en-US" sz="3600" b="1" dirty="0" smtClean="0"/>
              <a:t>       structure, with an ‘’A” for animal, “P” for</a:t>
            </a:r>
          </a:p>
          <a:p>
            <a:r>
              <a:rPr lang="en-US" sz="3600" b="1" dirty="0"/>
              <a:t> </a:t>
            </a:r>
            <a:r>
              <a:rPr lang="en-US" sz="3600" b="1" dirty="0" smtClean="0"/>
              <a:t>       plant or “B” for both. </a:t>
            </a:r>
            <a:endParaRPr lang="en-US" sz="3600" b="1" dirty="0"/>
          </a:p>
        </p:txBody>
      </p:sp>
    </p:spTree>
    <p:extLst>
      <p:ext uri="{BB962C8B-B14F-4D97-AF65-F5344CB8AC3E}">
        <p14:creationId xmlns:p14="http://schemas.microsoft.com/office/powerpoint/2010/main" val="1329832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68" y="39809"/>
            <a:ext cx="8964431" cy="6186308"/>
          </a:xfrm>
          <a:prstGeom prst="rect">
            <a:avLst/>
          </a:prstGeom>
        </p:spPr>
        <p:txBody>
          <a:bodyPr wrap="square">
            <a:spAutoFit/>
          </a:bodyPr>
          <a:lstStyle/>
          <a:p>
            <a:r>
              <a:rPr lang="en-US" sz="4400" b="1" dirty="0"/>
              <a:t>LWBAT:</a:t>
            </a:r>
            <a:endParaRPr lang="en-US" sz="4400" dirty="0"/>
          </a:p>
          <a:p>
            <a:r>
              <a:rPr lang="en-US" sz="4400" b="1" dirty="0"/>
              <a:t>Distinguish between ionic and covalent </a:t>
            </a:r>
            <a:r>
              <a:rPr lang="en-US" sz="4400" b="1" dirty="0" smtClean="0"/>
              <a:t>bonding</a:t>
            </a:r>
          </a:p>
          <a:p>
            <a:r>
              <a:rPr lang="en-US" sz="4400" b="1" u="sng" dirty="0" smtClean="0"/>
              <a:t>IOT:</a:t>
            </a:r>
          </a:p>
          <a:p>
            <a:r>
              <a:rPr lang="en-US" sz="4400" b="1" dirty="0" smtClean="0"/>
              <a:t>Describe and interpret relationships between structure &amp; function at various levels of biochemical organization (i.e., atoms, molecules, and macromolecules)</a:t>
            </a:r>
            <a:endParaRPr lang="en-US" sz="4400" dirty="0"/>
          </a:p>
        </p:txBody>
      </p:sp>
    </p:spTree>
    <p:extLst>
      <p:ext uri="{BB962C8B-B14F-4D97-AF65-F5344CB8AC3E}">
        <p14:creationId xmlns:p14="http://schemas.microsoft.com/office/powerpoint/2010/main" val="598223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4080" y="60739"/>
            <a:ext cx="8979919" cy="6247864"/>
          </a:xfrm>
          <a:prstGeom prst="rect">
            <a:avLst/>
          </a:prstGeom>
        </p:spPr>
        <p:txBody>
          <a:bodyPr wrap="square">
            <a:spAutoFit/>
          </a:bodyPr>
          <a:lstStyle/>
          <a:p>
            <a:r>
              <a:rPr lang="en-US" sz="4000" b="1" u="sng" dirty="0" smtClean="0"/>
              <a:t>LWBAT:</a:t>
            </a:r>
          </a:p>
          <a:p>
            <a:r>
              <a:rPr lang="en-US" sz="4000" b="1" dirty="0" smtClean="0"/>
              <a:t>Explain how the structure of a water molecule relates to the properties of water</a:t>
            </a:r>
          </a:p>
          <a:p>
            <a:endParaRPr lang="en-US" sz="4000" b="1" dirty="0" smtClean="0"/>
          </a:p>
          <a:p>
            <a:r>
              <a:rPr lang="en-US" sz="4000" b="1" u="sng" dirty="0" smtClean="0"/>
              <a:t>IOT:</a:t>
            </a:r>
          </a:p>
          <a:p>
            <a:r>
              <a:rPr lang="en-US" sz="4000" b="1" dirty="0" smtClean="0"/>
              <a:t>Describe the unique properties of water and how these properties support life on Earth (e.g., freezing point, high specific heat, cohesion).</a:t>
            </a:r>
            <a:endParaRPr lang="en-US" sz="4000" b="1" dirty="0"/>
          </a:p>
        </p:txBody>
      </p:sp>
    </p:spTree>
    <p:extLst>
      <p:ext uri="{BB962C8B-B14F-4D97-AF65-F5344CB8AC3E}">
        <p14:creationId xmlns:p14="http://schemas.microsoft.com/office/powerpoint/2010/main" val="36488233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52500" y="0"/>
            <a:ext cx="7226554" cy="6858000"/>
          </a:xfrm>
          <a:prstGeom prst="rect">
            <a:avLst/>
          </a:prstGeom>
        </p:spPr>
      </p:pic>
    </p:spTree>
    <p:extLst>
      <p:ext uri="{BB962C8B-B14F-4D97-AF65-F5344CB8AC3E}">
        <p14:creationId xmlns:p14="http://schemas.microsoft.com/office/powerpoint/2010/main" val="13093921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92728" y="307108"/>
            <a:ext cx="7527636" cy="6135255"/>
          </a:xfrm>
          <a:prstGeom prst="rect">
            <a:avLst/>
          </a:prstGeom>
        </p:spPr>
      </p:pic>
    </p:spTree>
    <p:extLst>
      <p:ext uri="{BB962C8B-B14F-4D97-AF65-F5344CB8AC3E}">
        <p14:creationId xmlns:p14="http://schemas.microsoft.com/office/powerpoint/2010/main" val="5131960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494085"/>
          </a:xfrm>
          <a:prstGeom prst="rect">
            <a:avLst/>
          </a:prstGeom>
        </p:spPr>
        <p:txBody>
          <a:bodyPr wrap="square">
            <a:spAutoFit/>
          </a:bodyPr>
          <a:lstStyle/>
          <a:p>
            <a:r>
              <a:rPr lang="en-US" sz="3200" b="1" dirty="0" smtClean="0"/>
              <a:t>Directed </a:t>
            </a:r>
            <a:r>
              <a:rPr lang="en-US" sz="3200" b="1" dirty="0" smtClean="0"/>
              <a:t>Reading                                             10.24.14</a:t>
            </a:r>
            <a:endParaRPr lang="en-US" sz="3200" b="1" dirty="0" smtClean="0"/>
          </a:p>
          <a:p>
            <a:r>
              <a:rPr lang="en-US" sz="3200" b="1" dirty="0" smtClean="0"/>
              <a:t>Section 2: Water and Solutions RD PG 31- 33</a:t>
            </a:r>
          </a:p>
          <a:p>
            <a:r>
              <a:rPr lang="en-US" sz="3200" b="1" dirty="0" smtClean="0"/>
              <a:t>Complete each statement</a:t>
            </a:r>
          </a:p>
          <a:p>
            <a:r>
              <a:rPr lang="en-US" sz="3200" b="1" dirty="0" smtClean="0"/>
              <a:t>1. One substance that heats more slowly than many other substances is ________</a:t>
            </a:r>
          </a:p>
          <a:p>
            <a:r>
              <a:rPr lang="en-US" sz="3200" b="1" dirty="0" smtClean="0"/>
              <a:t>2. When humans sweat, water releases heat through ____ .</a:t>
            </a:r>
          </a:p>
          <a:p>
            <a:r>
              <a:rPr lang="en-US" sz="3200" b="1" dirty="0" smtClean="0"/>
              <a:t>3. An attraction between substances of the same kind is called _______ , while an attraction between different substances is called _______ .</a:t>
            </a:r>
          </a:p>
          <a:p>
            <a:r>
              <a:rPr lang="en-US" sz="3200" b="1" dirty="0" smtClean="0"/>
              <a:t>4. Why do ionic compounds dissolve in water?</a:t>
            </a:r>
          </a:p>
          <a:p>
            <a:r>
              <a:rPr lang="en-US" sz="3200" b="1" dirty="0" smtClean="0"/>
              <a:t>5. What is a solution?</a:t>
            </a:r>
          </a:p>
          <a:p>
            <a:r>
              <a:rPr lang="en-US" sz="3200" b="1" dirty="0" smtClean="0"/>
              <a:t>6. Distinguish between acids and bases.</a:t>
            </a:r>
            <a:endParaRPr lang="en-US" sz="3200" b="1"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8337"/>
            <a:ext cx="9144000" cy="6309420"/>
          </a:xfrm>
          <a:prstGeom prst="rect">
            <a:avLst/>
          </a:prstGeom>
        </p:spPr>
        <p:txBody>
          <a:bodyPr wrap="square">
            <a:spAutoFit/>
          </a:bodyPr>
          <a:lstStyle/>
          <a:p>
            <a:r>
              <a:rPr lang="en-US" sz="4000" b="1" dirty="0" smtClean="0"/>
              <a:t>DO NOW      10.28.14</a:t>
            </a:r>
          </a:p>
          <a:p>
            <a:pPr marL="742950" indent="-742950">
              <a:buAutoNum type="arabicPeriod"/>
            </a:pPr>
            <a:r>
              <a:rPr lang="en-US" sz="3600" b="1" dirty="0" smtClean="0"/>
              <a:t>Write </a:t>
            </a:r>
            <a:r>
              <a:rPr lang="en-US" sz="3600" b="1" dirty="0"/>
              <a:t>the chemical formula for water </a:t>
            </a:r>
            <a:r>
              <a:rPr lang="en-US" sz="3600" b="1" dirty="0" smtClean="0"/>
              <a:t>and</a:t>
            </a:r>
          </a:p>
          <a:p>
            <a:r>
              <a:rPr lang="en-US" sz="3600" b="1" dirty="0"/>
              <a:t> </a:t>
            </a:r>
            <a:r>
              <a:rPr lang="en-US" sz="3600" b="1" dirty="0" smtClean="0"/>
              <a:t>      </a:t>
            </a:r>
            <a:r>
              <a:rPr lang="en-US" sz="3600" b="1" dirty="0"/>
              <a:t>translate it to words. </a:t>
            </a:r>
            <a:endParaRPr lang="en-US" sz="3600" b="1" dirty="0" smtClean="0"/>
          </a:p>
          <a:p>
            <a:r>
              <a:rPr lang="en-US" sz="3600" b="1" dirty="0" smtClean="0"/>
              <a:t>2</a:t>
            </a:r>
            <a:r>
              <a:rPr lang="en-US" sz="3600" b="1" dirty="0"/>
              <a:t>. Explain how hydrogen bonds are </a:t>
            </a:r>
            <a:r>
              <a:rPr lang="en-US" sz="3600" b="1" dirty="0" smtClean="0"/>
              <a:t>formed</a:t>
            </a:r>
          </a:p>
          <a:p>
            <a:r>
              <a:rPr lang="en-US" sz="3600" b="1" dirty="0"/>
              <a:t> </a:t>
            </a:r>
            <a:r>
              <a:rPr lang="en-US" sz="3600" b="1" dirty="0" smtClean="0"/>
              <a:t>    </a:t>
            </a:r>
            <a:r>
              <a:rPr lang="en-US" sz="3600" b="1" dirty="0"/>
              <a:t>between molecules of water</a:t>
            </a:r>
            <a:r>
              <a:rPr lang="en-US" sz="3600" b="1" dirty="0" smtClean="0"/>
              <a:t>.</a:t>
            </a:r>
          </a:p>
          <a:p>
            <a:r>
              <a:rPr lang="en-US" sz="3600" b="1" dirty="0" smtClean="0"/>
              <a:t>3. List 5 terms that makes water important to</a:t>
            </a:r>
          </a:p>
          <a:p>
            <a:r>
              <a:rPr lang="en-US" sz="3600" b="1" dirty="0"/>
              <a:t> </a:t>
            </a:r>
            <a:r>
              <a:rPr lang="en-US" sz="3600" b="1" dirty="0" smtClean="0"/>
              <a:t>    organisms on Earth.</a:t>
            </a:r>
          </a:p>
          <a:p>
            <a:r>
              <a:rPr lang="en-US" sz="3600" b="1" dirty="0" smtClean="0"/>
              <a:t>4. Water dissolves ionic compounds because </a:t>
            </a:r>
          </a:p>
          <a:p>
            <a:r>
              <a:rPr lang="en-US" sz="3600" b="1" dirty="0"/>
              <a:t> </a:t>
            </a:r>
            <a:r>
              <a:rPr lang="en-US" sz="3600" b="1" dirty="0" smtClean="0"/>
              <a:t>    water molecules have: …</a:t>
            </a:r>
          </a:p>
          <a:p>
            <a:r>
              <a:rPr lang="en-US" sz="3600" b="1" dirty="0" smtClean="0"/>
              <a:t>5. What is an advantage for a change in density</a:t>
            </a:r>
          </a:p>
          <a:p>
            <a:r>
              <a:rPr lang="en-US" sz="3600" b="1" dirty="0"/>
              <a:t> </a:t>
            </a:r>
            <a:r>
              <a:rPr lang="en-US" sz="3600" b="1" dirty="0" smtClean="0"/>
              <a:t>    of water when it freezes?</a:t>
            </a:r>
            <a:endParaRPr lang="en-US" sz="3600" b="1" dirty="0"/>
          </a:p>
        </p:txBody>
      </p:sp>
    </p:spTree>
    <p:extLst>
      <p:ext uri="{BB962C8B-B14F-4D97-AF65-F5344CB8AC3E}">
        <p14:creationId xmlns:p14="http://schemas.microsoft.com/office/powerpoint/2010/main" val="373929903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509200"/>
          </a:xfrm>
          <a:prstGeom prst="rect">
            <a:avLst/>
          </a:prstGeom>
        </p:spPr>
        <p:txBody>
          <a:bodyPr wrap="square">
            <a:spAutoFit/>
          </a:bodyPr>
          <a:lstStyle/>
          <a:p>
            <a:r>
              <a:rPr lang="en-US" sz="4400" b="1" dirty="0" smtClean="0"/>
              <a:t>HOMEWORK</a:t>
            </a:r>
          </a:p>
          <a:p>
            <a:r>
              <a:rPr lang="en-US" sz="4400" b="1" dirty="0" smtClean="0"/>
              <a:t>Complete </a:t>
            </a:r>
            <a:r>
              <a:rPr lang="en-US" sz="4400" b="1" dirty="0"/>
              <a:t>a Venn diagram or other</a:t>
            </a:r>
          </a:p>
          <a:p>
            <a:r>
              <a:rPr lang="en-US" sz="4400" b="1" dirty="0"/>
              <a:t>graphic organizer comparing ionic, covalent, </a:t>
            </a:r>
            <a:r>
              <a:rPr lang="en-US" sz="4400" b="1" dirty="0" smtClean="0"/>
              <a:t>and hydrogen </a:t>
            </a:r>
            <a:r>
              <a:rPr lang="en-US" sz="4400" b="1" dirty="0"/>
              <a:t>bonding. Descriptions of the similarities and</a:t>
            </a:r>
          </a:p>
          <a:p>
            <a:r>
              <a:rPr lang="en-US" sz="4400" b="1" dirty="0"/>
              <a:t>differences among them should accompany </a:t>
            </a:r>
            <a:r>
              <a:rPr lang="en-US" sz="4400" b="1" dirty="0" smtClean="0"/>
              <a:t>the diagram </a:t>
            </a:r>
            <a:r>
              <a:rPr lang="en-US" sz="4400" b="1" dirty="0"/>
              <a:t>in paragraph form.</a:t>
            </a:r>
          </a:p>
        </p:txBody>
      </p:sp>
    </p:spTree>
    <p:extLst>
      <p:ext uri="{BB962C8B-B14F-4D97-AF65-F5344CB8AC3E}">
        <p14:creationId xmlns:p14="http://schemas.microsoft.com/office/powerpoint/2010/main" val="277405059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6532" y="636313"/>
            <a:ext cx="8488171" cy="4770537"/>
          </a:xfrm>
          <a:prstGeom prst="rect">
            <a:avLst/>
          </a:prstGeom>
        </p:spPr>
        <p:txBody>
          <a:bodyPr wrap="none">
            <a:spAutoFit/>
          </a:bodyPr>
          <a:lstStyle/>
          <a:p>
            <a:r>
              <a:rPr lang="en-US" sz="6600" dirty="0" smtClean="0">
                <a:hlinkClick r:id="rId2"/>
              </a:rPr>
              <a:t>Mr. Salmon’s Wiki</a:t>
            </a:r>
          </a:p>
          <a:p>
            <a:endParaRPr lang="en-US" sz="6600" dirty="0" smtClean="0">
              <a:hlinkClick r:id="rId2"/>
            </a:endParaRPr>
          </a:p>
          <a:p>
            <a:r>
              <a:rPr lang="en-US" sz="6600" dirty="0" smtClean="0">
                <a:hlinkClick r:id="rId2"/>
              </a:rPr>
              <a:t>http</a:t>
            </a:r>
            <a:r>
              <a:rPr lang="en-US" sz="6600" dirty="0">
                <a:hlinkClick r:id="rId2"/>
              </a:rPr>
              <a:t>://</a:t>
            </a:r>
            <a:r>
              <a:rPr lang="en-US" sz="6600" dirty="0" smtClean="0">
                <a:hlinkClick r:id="rId2"/>
              </a:rPr>
              <a:t>mrsalmonscience</a:t>
            </a:r>
          </a:p>
          <a:p>
            <a:r>
              <a:rPr lang="en-US" sz="6600" dirty="0" smtClean="0">
                <a:hlinkClick r:id="rId2"/>
              </a:rPr>
              <a:t>.wikispaces.com</a:t>
            </a:r>
            <a:endParaRPr lang="en-US" sz="6600" dirty="0" smtClean="0"/>
          </a:p>
          <a:p>
            <a:endParaRPr lang="en-US" sz="4000" dirty="0"/>
          </a:p>
        </p:txBody>
      </p:sp>
    </p:spTree>
    <p:extLst>
      <p:ext uri="{BB962C8B-B14F-4D97-AF65-F5344CB8AC3E}">
        <p14:creationId xmlns:p14="http://schemas.microsoft.com/office/powerpoint/2010/main" val="284981305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709529"/>
          </a:xfrm>
          <a:prstGeom prst="rect">
            <a:avLst/>
          </a:prstGeom>
        </p:spPr>
        <p:txBody>
          <a:bodyPr wrap="square">
            <a:spAutoFit/>
          </a:bodyPr>
          <a:lstStyle/>
          <a:p>
            <a:r>
              <a:rPr lang="en-US" sz="3000" b="1" u="sng" dirty="0">
                <a:solidFill>
                  <a:srgbClr val="FF0000"/>
                </a:solidFill>
              </a:rPr>
              <a:t>Pre-Lab Questions</a:t>
            </a:r>
          </a:p>
          <a:p>
            <a:r>
              <a:rPr lang="en-US" sz="3000" b="1" u="sng" dirty="0" smtClean="0">
                <a:solidFill>
                  <a:srgbClr val="FF0000"/>
                </a:solidFill>
              </a:rPr>
              <a:t>1. Explain </a:t>
            </a:r>
            <a:r>
              <a:rPr lang="en-US" sz="3000" b="1" u="sng" dirty="0">
                <a:solidFill>
                  <a:srgbClr val="FF0000"/>
                </a:solidFill>
              </a:rPr>
              <a:t>how hydrogen bonds are formed between molecules of water</a:t>
            </a:r>
            <a:r>
              <a:rPr lang="en-US" sz="3000" b="1" u="sng" dirty="0" smtClean="0">
                <a:solidFill>
                  <a:srgbClr val="FF0000"/>
                </a:solidFill>
              </a:rPr>
              <a:t>. 2. Describe what is surface tension</a:t>
            </a:r>
          </a:p>
          <a:p>
            <a:r>
              <a:rPr lang="en-US" sz="3200" b="1" dirty="0"/>
              <a:t>Part A: Surface Tension</a:t>
            </a:r>
          </a:p>
          <a:p>
            <a:r>
              <a:rPr lang="en-US" sz="3200" b="1" dirty="0" smtClean="0"/>
              <a:t>Introduction: In </a:t>
            </a:r>
            <a:r>
              <a:rPr lang="en-US" sz="3200" b="1" dirty="0"/>
              <a:t>this investigation, </a:t>
            </a:r>
            <a:r>
              <a:rPr lang="en-US" sz="3200" b="1" dirty="0" smtClean="0"/>
              <a:t>you </a:t>
            </a:r>
            <a:r>
              <a:rPr lang="en-US" sz="3200" b="1" dirty="0"/>
              <a:t>will examine the property of surface tension. The question of the</a:t>
            </a:r>
          </a:p>
          <a:p>
            <a:r>
              <a:rPr lang="en-US" sz="3200" b="1" dirty="0"/>
              <a:t>investigation is, </a:t>
            </a:r>
            <a:r>
              <a:rPr lang="en-US" sz="3200" b="1" u="sng" dirty="0">
                <a:solidFill>
                  <a:srgbClr val="FF0000"/>
                </a:solidFill>
              </a:rPr>
              <a:t>“How many drops of water will fit on a penny?</a:t>
            </a:r>
            <a:r>
              <a:rPr lang="en-US" sz="3200" b="1" u="sng" dirty="0" smtClean="0">
                <a:solidFill>
                  <a:srgbClr val="FF0000"/>
                </a:solidFill>
              </a:rPr>
              <a:t>”</a:t>
            </a:r>
          </a:p>
          <a:p>
            <a:r>
              <a:rPr lang="en-US" sz="3000" b="1" u="sng" dirty="0" smtClean="0">
                <a:solidFill>
                  <a:srgbClr val="FF0000"/>
                </a:solidFill>
              </a:rPr>
              <a:t>Hypothesis</a:t>
            </a:r>
            <a:r>
              <a:rPr lang="en-US" sz="3000" b="1" u="sng" dirty="0">
                <a:solidFill>
                  <a:srgbClr val="FF0000"/>
                </a:solidFill>
              </a:rPr>
              <a:t>:</a:t>
            </a:r>
          </a:p>
          <a:p>
            <a:r>
              <a:rPr lang="en-US" sz="3000" b="1" dirty="0" smtClean="0"/>
              <a:t>Materials:</a:t>
            </a:r>
            <a:r>
              <a:rPr lang="en-US" sz="3000" b="1" dirty="0"/>
              <a:t> </a:t>
            </a:r>
            <a:r>
              <a:rPr lang="en-US" sz="3000" b="1" dirty="0" smtClean="0"/>
              <a:t>penny</a:t>
            </a:r>
            <a:r>
              <a:rPr lang="en-US" sz="3000" b="1" dirty="0"/>
              <a:t>, </a:t>
            </a:r>
            <a:r>
              <a:rPr lang="en-US" sz="3000" b="1" dirty="0" smtClean="0"/>
              <a:t>eyedroppers with water and rubbing alcohol (labeled “A”)</a:t>
            </a:r>
          </a:p>
          <a:p>
            <a:r>
              <a:rPr lang="en-US" sz="3000" b="1" u="sng" dirty="0"/>
              <a:t>Procedure</a:t>
            </a:r>
          </a:p>
          <a:p>
            <a:r>
              <a:rPr lang="en-US" sz="3000" b="1" dirty="0"/>
              <a:t>1. </a:t>
            </a:r>
            <a:r>
              <a:rPr lang="en-US" sz="3000" b="1" dirty="0">
                <a:solidFill>
                  <a:srgbClr val="FF0000"/>
                </a:solidFill>
              </a:rPr>
              <a:t>Draw a chart</a:t>
            </a:r>
            <a:r>
              <a:rPr lang="en-US" sz="3000" b="1" dirty="0"/>
              <a:t> for recording </a:t>
            </a:r>
            <a:r>
              <a:rPr lang="en-US" sz="3000" b="1" dirty="0" smtClean="0"/>
              <a:t>data. </a:t>
            </a:r>
            <a:r>
              <a:rPr lang="en-US" sz="3000" b="1" dirty="0"/>
              <a:t>There will be three trials with each liquid</a:t>
            </a:r>
            <a:r>
              <a:rPr lang="en-US" sz="3000" b="1" dirty="0" smtClean="0"/>
              <a:t>.</a:t>
            </a:r>
            <a:endParaRPr lang="en-US" sz="3000" b="1" dirty="0"/>
          </a:p>
        </p:txBody>
      </p:sp>
    </p:spTree>
    <p:extLst>
      <p:ext uri="{BB962C8B-B14F-4D97-AF65-F5344CB8AC3E}">
        <p14:creationId xmlns:p14="http://schemas.microsoft.com/office/powerpoint/2010/main" val="361701278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4790"/>
            <a:ext cx="9144000" cy="6555641"/>
          </a:xfrm>
          <a:prstGeom prst="rect">
            <a:avLst/>
          </a:prstGeom>
        </p:spPr>
        <p:txBody>
          <a:bodyPr wrap="square">
            <a:spAutoFit/>
          </a:bodyPr>
          <a:lstStyle/>
          <a:p>
            <a:r>
              <a:rPr lang="en-US" sz="3000" b="1" dirty="0"/>
              <a:t>2. Place the penny on a flat surface. Using the eyedropper, put drops of water on the penny one at a time. Stop when water begins to spill off the surface of the penny.</a:t>
            </a:r>
          </a:p>
          <a:p>
            <a:r>
              <a:rPr lang="en-US" sz="3000" b="1" dirty="0"/>
              <a:t>3. </a:t>
            </a:r>
            <a:r>
              <a:rPr lang="en-US" sz="3000" b="1" u="sng" dirty="0">
                <a:solidFill>
                  <a:srgbClr val="FF0000"/>
                </a:solidFill>
              </a:rPr>
              <a:t>Record the data</a:t>
            </a:r>
            <a:r>
              <a:rPr lang="en-US" sz="3000" b="1" dirty="0"/>
              <a:t>. Repeat twice with water. Repeat three times with rubbing alcohol.</a:t>
            </a:r>
          </a:p>
          <a:p>
            <a:r>
              <a:rPr lang="en-US" sz="3000" b="1" u="sng" dirty="0" smtClean="0">
                <a:solidFill>
                  <a:srgbClr val="FF0000"/>
                </a:solidFill>
              </a:rPr>
              <a:t>Results</a:t>
            </a:r>
            <a:r>
              <a:rPr lang="en-US" sz="3000" b="1" dirty="0" smtClean="0"/>
              <a:t>:</a:t>
            </a:r>
            <a:r>
              <a:rPr lang="en-US" sz="3000" b="1" dirty="0"/>
              <a:t> </a:t>
            </a:r>
            <a:r>
              <a:rPr lang="en-US" sz="3000" b="1" u="sng" dirty="0" smtClean="0">
                <a:solidFill>
                  <a:srgbClr val="FF0000"/>
                </a:solidFill>
              </a:rPr>
              <a:t>Calculate </a:t>
            </a:r>
            <a:r>
              <a:rPr lang="en-US" sz="3000" b="1" u="sng" dirty="0">
                <a:solidFill>
                  <a:srgbClr val="FF0000"/>
                </a:solidFill>
              </a:rPr>
              <a:t>the average of the three trials. Show your work</a:t>
            </a:r>
            <a:r>
              <a:rPr lang="en-US" sz="3000" b="1" dirty="0" smtClean="0"/>
              <a:t>.</a:t>
            </a:r>
          </a:p>
          <a:p>
            <a:r>
              <a:rPr lang="en-US" sz="3000" b="1" u="sng" dirty="0"/>
              <a:t>Part B: Capillary Action</a:t>
            </a:r>
          </a:p>
          <a:p>
            <a:r>
              <a:rPr lang="en-US" sz="3000" b="1" dirty="0" smtClean="0"/>
              <a:t>Introduction:</a:t>
            </a:r>
            <a:r>
              <a:rPr lang="en-US" sz="3000" b="1" dirty="0"/>
              <a:t> </a:t>
            </a:r>
            <a:r>
              <a:rPr lang="en-US" sz="3000" b="1" dirty="0" smtClean="0"/>
              <a:t>In </a:t>
            </a:r>
            <a:r>
              <a:rPr lang="en-US" sz="3000" b="1" dirty="0"/>
              <a:t>this investigation, </a:t>
            </a:r>
            <a:r>
              <a:rPr lang="en-US" sz="3000" b="1" dirty="0" smtClean="0"/>
              <a:t>you </a:t>
            </a:r>
            <a:r>
              <a:rPr lang="en-US" sz="3000" b="1" dirty="0"/>
              <a:t>will examine capillary action. The question of the investigation is,</a:t>
            </a:r>
          </a:p>
          <a:p>
            <a:r>
              <a:rPr lang="en-US" sz="3000" b="1" u="sng" dirty="0">
                <a:solidFill>
                  <a:srgbClr val="FF0000"/>
                </a:solidFill>
              </a:rPr>
              <a:t>“What will happen to an ink spot when placed on filter paper soaking in water?”</a:t>
            </a:r>
          </a:p>
          <a:p>
            <a:r>
              <a:rPr lang="en-US" sz="3000" b="1" u="sng" dirty="0">
                <a:solidFill>
                  <a:srgbClr val="FF0000"/>
                </a:solidFill>
              </a:rPr>
              <a:t>Hypothesis</a:t>
            </a:r>
            <a:r>
              <a:rPr lang="en-US" sz="3000" b="1" u="sng" dirty="0" smtClean="0">
                <a:solidFill>
                  <a:srgbClr val="FF0000"/>
                </a:solidFill>
              </a:rPr>
              <a:t>:</a:t>
            </a:r>
            <a:endParaRPr lang="en-US" sz="3000" b="1" u="sng" dirty="0">
              <a:solidFill>
                <a:srgbClr val="FF0000"/>
              </a:solidFill>
            </a:endParaRPr>
          </a:p>
        </p:txBody>
      </p:sp>
    </p:spTree>
    <p:extLst>
      <p:ext uri="{BB962C8B-B14F-4D97-AF65-F5344CB8AC3E}">
        <p14:creationId xmlns:p14="http://schemas.microsoft.com/office/powerpoint/2010/main" val="81092694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310" y="313630"/>
            <a:ext cx="9006690" cy="6186308"/>
          </a:xfrm>
          <a:prstGeom prst="rect">
            <a:avLst/>
          </a:prstGeom>
        </p:spPr>
        <p:txBody>
          <a:bodyPr wrap="square">
            <a:spAutoFit/>
          </a:bodyPr>
          <a:lstStyle/>
          <a:p>
            <a:r>
              <a:rPr lang="en-US" sz="4400" b="1" u="sng" dirty="0" smtClean="0"/>
              <a:t>LWBAT:</a:t>
            </a:r>
          </a:p>
          <a:p>
            <a:r>
              <a:rPr lang="en-US" sz="4400" b="1" dirty="0" smtClean="0"/>
              <a:t>Describe the parts of the atom and types of bonds</a:t>
            </a:r>
          </a:p>
          <a:p>
            <a:r>
              <a:rPr lang="en-US" sz="4400" b="1" u="sng" dirty="0" smtClean="0"/>
              <a:t>IOT:</a:t>
            </a:r>
          </a:p>
          <a:p>
            <a:r>
              <a:rPr lang="en-US" sz="4400" b="1" dirty="0" smtClean="0"/>
              <a:t>Describe and interpret relationships between structure &amp; function at various levels of biochemical organization (i.e., atoms, molecules, and macromolecules)</a:t>
            </a:r>
            <a:endParaRPr lang="en-US" sz="4400" b="1" dirty="0"/>
          </a:p>
        </p:txBody>
      </p:sp>
    </p:spTree>
    <p:extLst>
      <p:ext uri="{BB962C8B-B14F-4D97-AF65-F5344CB8AC3E}">
        <p14:creationId xmlns:p14="http://schemas.microsoft.com/office/powerpoint/2010/main" val="177610387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8889418" cy="7478970"/>
          </a:xfrm>
          <a:prstGeom prst="rect">
            <a:avLst/>
          </a:prstGeom>
          <a:noFill/>
        </p:spPr>
        <p:txBody>
          <a:bodyPr wrap="square" rtlCol="0">
            <a:spAutoFit/>
          </a:bodyPr>
          <a:lstStyle/>
          <a:p>
            <a:r>
              <a:rPr lang="en-US" sz="3200" b="1" dirty="0"/>
              <a:t>Materials: two </a:t>
            </a:r>
            <a:r>
              <a:rPr lang="en-US" sz="3200" b="1" dirty="0" smtClean="0"/>
              <a:t>strips </a:t>
            </a:r>
            <a:r>
              <a:rPr lang="en-US" sz="3200" b="1" dirty="0"/>
              <a:t>of filter paper</a:t>
            </a:r>
            <a:r>
              <a:rPr lang="en-US" sz="3200" b="1" dirty="0" smtClean="0"/>
              <a:t>, 2 plastic cups, </a:t>
            </a:r>
            <a:r>
              <a:rPr lang="en-US" sz="3200" b="1" dirty="0"/>
              <a:t>water</a:t>
            </a:r>
            <a:r>
              <a:rPr lang="en-US" sz="3200" b="1" dirty="0" smtClean="0"/>
              <a:t>, felt</a:t>
            </a:r>
            <a:r>
              <a:rPr lang="en-US" sz="3200" b="1" dirty="0"/>
              <a:t>-tip marker</a:t>
            </a:r>
          </a:p>
          <a:p>
            <a:r>
              <a:rPr lang="en-US" sz="3200" b="1" u="sng" dirty="0" smtClean="0"/>
              <a:t>Procedure</a:t>
            </a:r>
            <a:endParaRPr lang="en-US" sz="3200" b="1" u="sng" dirty="0"/>
          </a:p>
          <a:p>
            <a:r>
              <a:rPr lang="en-US" sz="3200" b="1" dirty="0"/>
              <a:t>1. Use the felt-tip marker to place a dot </a:t>
            </a:r>
            <a:r>
              <a:rPr lang="en-US" sz="3200" b="1" dirty="0" smtClean="0"/>
              <a:t>1 </a:t>
            </a:r>
            <a:r>
              <a:rPr lang="en-US" sz="3200" b="1" dirty="0"/>
              <a:t>cm from the bottom of each of the strips of filter paper.</a:t>
            </a:r>
          </a:p>
          <a:p>
            <a:r>
              <a:rPr lang="en-US" sz="3200" b="1" dirty="0"/>
              <a:t>2. </a:t>
            </a:r>
            <a:r>
              <a:rPr lang="en-US" sz="3200" b="1" u="sng" dirty="0">
                <a:solidFill>
                  <a:srgbClr val="FF0000"/>
                </a:solidFill>
              </a:rPr>
              <a:t>Draw a chart </a:t>
            </a:r>
            <a:r>
              <a:rPr lang="en-US" sz="3200" b="1" dirty="0"/>
              <a:t>for recording </a:t>
            </a:r>
            <a:r>
              <a:rPr lang="en-US" sz="3200" b="1" dirty="0" smtClean="0"/>
              <a:t>data. </a:t>
            </a:r>
            <a:endParaRPr lang="en-US" sz="3200" b="1" dirty="0"/>
          </a:p>
          <a:p>
            <a:r>
              <a:rPr lang="en-US" sz="3200" b="1" dirty="0" smtClean="0"/>
              <a:t>Observations </a:t>
            </a:r>
            <a:r>
              <a:rPr lang="en-US" sz="3200" b="1" dirty="0"/>
              <a:t>will be made of both strips before </a:t>
            </a:r>
            <a:r>
              <a:rPr lang="en-US" sz="3200" b="1" dirty="0" smtClean="0"/>
              <a:t>placing the </a:t>
            </a:r>
            <a:r>
              <a:rPr lang="en-US" sz="3200" b="1" dirty="0"/>
              <a:t>strips in the cups and after 10 minutes have passed.</a:t>
            </a:r>
          </a:p>
          <a:p>
            <a:r>
              <a:rPr lang="en-US" sz="3200" b="1" dirty="0"/>
              <a:t>3. Place </a:t>
            </a:r>
            <a:r>
              <a:rPr lang="en-US" sz="3200" b="1" dirty="0" smtClean="0"/>
              <a:t>one strip </a:t>
            </a:r>
            <a:r>
              <a:rPr lang="en-US" sz="3200" b="1" dirty="0"/>
              <a:t>in </a:t>
            </a:r>
            <a:r>
              <a:rPr lang="en-US" sz="3200" b="1" dirty="0" smtClean="0"/>
              <a:t>the </a:t>
            </a:r>
            <a:r>
              <a:rPr lang="en-US" sz="3200" b="1" dirty="0"/>
              <a:t>cup with approximately </a:t>
            </a:r>
            <a:r>
              <a:rPr lang="en-US" sz="3200" b="1" dirty="0" smtClean="0"/>
              <a:t>5 ml </a:t>
            </a:r>
            <a:r>
              <a:rPr lang="en-US" sz="3200" b="1" dirty="0"/>
              <a:t>of water and one in a cup without </a:t>
            </a:r>
            <a:r>
              <a:rPr lang="en-US" sz="3200" b="1" dirty="0" smtClean="0"/>
              <a:t>water. Make </a:t>
            </a:r>
            <a:r>
              <a:rPr lang="en-US" sz="3200" b="1" dirty="0"/>
              <a:t>sure that the water level remains below the ink spot.</a:t>
            </a:r>
          </a:p>
          <a:p>
            <a:endParaRPr lang="en-US" sz="3200" b="1" dirty="0"/>
          </a:p>
          <a:p>
            <a:endParaRPr lang="en-US" sz="3200" dirty="0"/>
          </a:p>
        </p:txBody>
      </p:sp>
    </p:spTree>
    <p:extLst>
      <p:ext uri="{BB962C8B-B14F-4D97-AF65-F5344CB8AC3E}">
        <p14:creationId xmlns:p14="http://schemas.microsoft.com/office/powerpoint/2010/main" val="30122148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8889418" cy="2062103"/>
          </a:xfrm>
          <a:prstGeom prst="rect">
            <a:avLst/>
          </a:prstGeom>
          <a:noFill/>
        </p:spPr>
        <p:txBody>
          <a:bodyPr wrap="square" rtlCol="0">
            <a:spAutoFit/>
          </a:bodyPr>
          <a:lstStyle/>
          <a:p>
            <a:r>
              <a:rPr lang="en-US" sz="3200" b="1" dirty="0" smtClean="0"/>
              <a:t>4</a:t>
            </a:r>
            <a:r>
              <a:rPr lang="en-US" sz="3200" b="1" dirty="0"/>
              <a:t>. </a:t>
            </a:r>
            <a:r>
              <a:rPr lang="en-US" sz="3200" b="1" u="sng" dirty="0">
                <a:solidFill>
                  <a:srgbClr val="FF0000"/>
                </a:solidFill>
              </a:rPr>
              <a:t>Record observations </a:t>
            </a:r>
            <a:r>
              <a:rPr lang="en-US" sz="3200" b="1" dirty="0"/>
              <a:t>at the specified times.</a:t>
            </a:r>
          </a:p>
          <a:p>
            <a:r>
              <a:rPr lang="en-US" sz="3200" b="1" dirty="0"/>
              <a:t>Data/Results</a:t>
            </a:r>
          </a:p>
          <a:p>
            <a:endParaRPr lang="en-US" sz="3200" b="1" dirty="0"/>
          </a:p>
          <a:p>
            <a:endParaRPr lang="en-US" sz="3200" dirty="0"/>
          </a:p>
        </p:txBody>
      </p:sp>
    </p:spTree>
    <p:extLst>
      <p:ext uri="{BB962C8B-B14F-4D97-AF65-F5344CB8AC3E}">
        <p14:creationId xmlns:p14="http://schemas.microsoft.com/office/powerpoint/2010/main" val="386240323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435"/>
            <a:ext cx="9144000" cy="6555642"/>
          </a:xfrm>
          <a:prstGeom prst="rect">
            <a:avLst/>
          </a:prstGeom>
        </p:spPr>
        <p:txBody>
          <a:bodyPr wrap="square">
            <a:spAutoFit/>
          </a:bodyPr>
          <a:lstStyle/>
          <a:p>
            <a:r>
              <a:rPr lang="en-US" sz="2800" b="1" u="sng" dirty="0"/>
              <a:t>Laboratory </a:t>
            </a:r>
            <a:r>
              <a:rPr lang="en-US" sz="2800" b="1" u="sng" dirty="0" smtClean="0"/>
              <a:t>Questions</a:t>
            </a:r>
            <a:endParaRPr lang="en-US" sz="2800" b="1" u="sng" dirty="0"/>
          </a:p>
          <a:p>
            <a:pPr marL="514350" indent="-514350">
              <a:buAutoNum type="arabicPeriod"/>
            </a:pPr>
            <a:r>
              <a:rPr lang="en-US" sz="2800" b="1" dirty="0" smtClean="0"/>
              <a:t>Explain </a:t>
            </a:r>
            <a:r>
              <a:rPr lang="en-US" sz="2800" b="1" dirty="0"/>
              <a:t>how the data supported or did not support </a:t>
            </a:r>
            <a:r>
              <a:rPr lang="en-US" sz="2800" b="1" dirty="0" smtClean="0"/>
              <a:t>each </a:t>
            </a:r>
            <a:r>
              <a:rPr lang="en-US" sz="2800" b="1" dirty="0"/>
              <a:t>of your hypotheses.</a:t>
            </a:r>
          </a:p>
          <a:p>
            <a:r>
              <a:rPr lang="en-US" sz="2800" b="1" dirty="0" smtClean="0"/>
              <a:t>2. Explain </a:t>
            </a:r>
            <a:r>
              <a:rPr lang="en-US" sz="2800" b="1" dirty="0"/>
              <a:t>why rubbing alcohol was used in Part A of </a:t>
            </a:r>
            <a:r>
              <a:rPr lang="en-US" sz="2800" b="1" dirty="0" smtClean="0"/>
              <a:t>the</a:t>
            </a:r>
          </a:p>
          <a:p>
            <a:r>
              <a:rPr lang="en-US" sz="2800" b="1" dirty="0"/>
              <a:t> </a:t>
            </a:r>
            <a:r>
              <a:rPr lang="en-US" sz="2800" b="1" dirty="0" smtClean="0"/>
              <a:t>    </a:t>
            </a:r>
            <a:r>
              <a:rPr lang="en-US" sz="2800" b="1" dirty="0"/>
              <a:t>investigation.</a:t>
            </a:r>
          </a:p>
          <a:p>
            <a:r>
              <a:rPr lang="en-US" sz="2800" b="1" dirty="0" smtClean="0"/>
              <a:t>3. Explain </a:t>
            </a:r>
            <a:r>
              <a:rPr lang="en-US" sz="2800" b="1" dirty="0"/>
              <a:t>why the cup without water was used in Part B </a:t>
            </a:r>
            <a:r>
              <a:rPr lang="en-US" sz="2800" b="1" dirty="0" smtClean="0"/>
              <a:t>of</a:t>
            </a:r>
          </a:p>
          <a:p>
            <a:r>
              <a:rPr lang="en-US" sz="2800" b="1" dirty="0"/>
              <a:t> </a:t>
            </a:r>
            <a:r>
              <a:rPr lang="en-US" sz="2800" b="1" dirty="0" smtClean="0"/>
              <a:t>   </a:t>
            </a:r>
            <a:r>
              <a:rPr lang="en-US" sz="2800" b="1" dirty="0"/>
              <a:t>the investigation.</a:t>
            </a:r>
          </a:p>
          <a:p>
            <a:r>
              <a:rPr lang="en-US" sz="2800" b="1" dirty="0" smtClean="0"/>
              <a:t>4. Explain </a:t>
            </a:r>
            <a:r>
              <a:rPr lang="en-US" sz="2800" b="1" dirty="0"/>
              <a:t>how hydrogen bonding relates to surface tension. </a:t>
            </a:r>
            <a:r>
              <a:rPr lang="en-US" sz="2800" b="1" dirty="0" smtClean="0"/>
              <a:t>5. Explain </a:t>
            </a:r>
            <a:r>
              <a:rPr lang="en-US" sz="2800" b="1" dirty="0"/>
              <a:t>how hydrogen bonding relates to capillary action. </a:t>
            </a:r>
            <a:r>
              <a:rPr lang="en-US" sz="2800" b="1" dirty="0" smtClean="0"/>
              <a:t>6. Explain </a:t>
            </a:r>
            <a:r>
              <a:rPr lang="en-US" sz="2800" b="1" dirty="0"/>
              <a:t>how surface tension and/or capillary action </a:t>
            </a:r>
            <a:r>
              <a:rPr lang="en-US" sz="2800" b="1" dirty="0" smtClean="0"/>
              <a:t>relate</a:t>
            </a:r>
          </a:p>
          <a:p>
            <a:r>
              <a:rPr lang="en-US" sz="2800" b="1" dirty="0"/>
              <a:t> </a:t>
            </a:r>
            <a:r>
              <a:rPr lang="en-US" sz="2800" b="1" dirty="0" smtClean="0"/>
              <a:t>    </a:t>
            </a:r>
            <a:r>
              <a:rPr lang="en-US" sz="2800" b="1" dirty="0"/>
              <a:t>to the use of paper towels </a:t>
            </a:r>
            <a:r>
              <a:rPr lang="en-US" sz="2800" b="1" dirty="0" smtClean="0"/>
              <a:t>for cleaning </a:t>
            </a:r>
            <a:r>
              <a:rPr lang="en-US" sz="2800" b="1" dirty="0"/>
              <a:t>up spills.</a:t>
            </a:r>
          </a:p>
          <a:p>
            <a:r>
              <a:rPr lang="en-US" sz="2800" b="1" dirty="0" smtClean="0"/>
              <a:t>7. Explain </a:t>
            </a:r>
            <a:r>
              <a:rPr lang="en-US" sz="2800" b="1" dirty="0"/>
              <a:t>how the behavior of water contributes to </a:t>
            </a:r>
            <a:r>
              <a:rPr lang="en-US" sz="2800" b="1" dirty="0" smtClean="0"/>
              <a:t>the</a:t>
            </a:r>
          </a:p>
          <a:p>
            <a:r>
              <a:rPr lang="en-US" sz="2800" b="1" dirty="0"/>
              <a:t> </a:t>
            </a:r>
            <a:r>
              <a:rPr lang="en-US" sz="2800" b="1" dirty="0" smtClean="0"/>
              <a:t>   </a:t>
            </a:r>
            <a:r>
              <a:rPr lang="en-US" sz="2800" b="1" dirty="0"/>
              <a:t>habitability of Earth.</a:t>
            </a:r>
          </a:p>
          <a:p>
            <a:r>
              <a:rPr lang="en-US" sz="2800" b="1" dirty="0" smtClean="0"/>
              <a:t>8. List </a:t>
            </a:r>
            <a:r>
              <a:rPr lang="en-US" sz="2800" b="1" dirty="0"/>
              <a:t>one extension </a:t>
            </a:r>
            <a:r>
              <a:rPr lang="en-US" sz="2800" b="1" dirty="0" smtClean="0"/>
              <a:t>question. </a:t>
            </a:r>
          </a:p>
          <a:p>
            <a:r>
              <a:rPr lang="en-US" sz="2800" b="1" dirty="0" smtClean="0"/>
              <a:t>9. Identify </a:t>
            </a:r>
            <a:r>
              <a:rPr lang="en-US" sz="2800" b="1" dirty="0"/>
              <a:t>one possible source of error</a:t>
            </a:r>
            <a:r>
              <a:rPr lang="en-US" sz="2800" b="1" dirty="0" smtClean="0"/>
              <a:t>.</a:t>
            </a:r>
            <a:endParaRPr lang="en-US" sz="2800" b="1" dirty="0"/>
          </a:p>
        </p:txBody>
      </p:sp>
    </p:spTree>
    <p:extLst>
      <p:ext uri="{BB962C8B-B14F-4D97-AF65-F5344CB8AC3E}">
        <p14:creationId xmlns:p14="http://schemas.microsoft.com/office/powerpoint/2010/main" val="154852692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79653"/>
            <a:ext cx="9144000" cy="6986527"/>
          </a:xfrm>
          <a:prstGeom prst="rect">
            <a:avLst/>
          </a:prstGeom>
        </p:spPr>
        <p:txBody>
          <a:bodyPr wrap="square">
            <a:spAutoFit/>
          </a:bodyPr>
          <a:lstStyle/>
          <a:p>
            <a:r>
              <a:rPr lang="en-US" sz="3200" b="1" dirty="0" smtClean="0"/>
              <a:t>DO NOW													10.31.14</a:t>
            </a:r>
          </a:p>
          <a:p>
            <a:endParaRPr lang="en-US" sz="1100" b="1" dirty="0" smtClean="0"/>
          </a:p>
          <a:p>
            <a:r>
              <a:rPr lang="en-US" sz="2400" dirty="0" smtClean="0"/>
              <a:t>1. Which property of water molecules explain the other properties listed? </a:t>
            </a:r>
            <a:r>
              <a:rPr lang="en-US" sz="2300" b="1" dirty="0" smtClean="0"/>
              <a:t>A. adhesion B. cohesion C. hydrogen bond D. polar covalent bond</a:t>
            </a:r>
          </a:p>
          <a:p>
            <a:r>
              <a:rPr lang="en-US" sz="2400" dirty="0" smtClean="0"/>
              <a:t>2. One property of water that makes it unique is its density. Which example describes a result of this property?  </a:t>
            </a:r>
            <a:r>
              <a:rPr lang="en-US" sz="2300" b="1" dirty="0" smtClean="0"/>
              <a:t>A. Polar bears float on ice floes to hunt for food. B. Trees transport water from their roots to their leaves.  C. Water strider insects walk on the surface of pond water.  </a:t>
            </a:r>
          </a:p>
          <a:p>
            <a:r>
              <a:rPr lang="en-US" sz="2300" b="1" dirty="0" smtClean="0"/>
              <a:t>D. Plants receive enough light to grow under the surface of a lake.</a:t>
            </a:r>
          </a:p>
          <a:p>
            <a:r>
              <a:rPr lang="en-US" sz="2400" dirty="0" smtClean="0"/>
              <a:t>3. The picture shows water droplets hanging on the tips </a:t>
            </a:r>
          </a:p>
          <a:p>
            <a:r>
              <a:rPr lang="en-US" sz="2400" dirty="0" smtClean="0"/>
              <a:t>of pine needles. How do 2 physical properties of water </a:t>
            </a:r>
          </a:p>
          <a:p>
            <a:r>
              <a:rPr lang="en-US" sz="2400" dirty="0" smtClean="0"/>
              <a:t>result in the image shown?  </a:t>
            </a:r>
          </a:p>
          <a:p>
            <a:r>
              <a:rPr lang="en-US" sz="2400" dirty="0" smtClean="0"/>
              <a:t>4. Describe 2 ways that the properties of water affect </a:t>
            </a:r>
          </a:p>
          <a:p>
            <a:r>
              <a:rPr lang="en-US" sz="2400" dirty="0" smtClean="0"/>
              <a:t>heat and temperature?</a:t>
            </a:r>
          </a:p>
          <a:p>
            <a:r>
              <a:rPr lang="en-US" sz="2400" dirty="0" smtClean="0"/>
              <a:t>5. Identify and explain how 2 properties of water contribute to capillary action within the </a:t>
            </a:r>
            <a:r>
              <a:rPr lang="en-US" sz="2400" b="1" u="sng" dirty="0" smtClean="0"/>
              <a:t>xylem</a:t>
            </a:r>
            <a:r>
              <a:rPr lang="en-US" sz="2400" dirty="0" smtClean="0"/>
              <a:t> (water transport tubes in plants). </a:t>
            </a:r>
          </a:p>
          <a:p>
            <a:r>
              <a:rPr lang="en-US" sz="2400" b="1" dirty="0" smtClean="0"/>
              <a:t>Bonus: </a:t>
            </a:r>
            <a:r>
              <a:rPr lang="en-US" sz="2400" dirty="0" smtClean="0"/>
              <a:t>A tree experience </a:t>
            </a:r>
            <a:r>
              <a:rPr lang="en-US" sz="2400" u="sng" dirty="0" err="1" smtClean="0"/>
              <a:t>cavitation</a:t>
            </a:r>
            <a:r>
              <a:rPr lang="en-US" sz="2400" dirty="0" smtClean="0"/>
              <a:t>, which occurs when a bubble of air forms inside a xylem tube. Explain how </a:t>
            </a:r>
            <a:r>
              <a:rPr lang="en-US" sz="2400" dirty="0" err="1" smtClean="0"/>
              <a:t>cavitation</a:t>
            </a:r>
            <a:r>
              <a:rPr lang="en-US" sz="2400" dirty="0" smtClean="0"/>
              <a:t> affects a tree’s ability to conduct water.</a:t>
            </a:r>
            <a:endParaRPr lang="en-US" sz="2400" dirty="0"/>
          </a:p>
        </p:txBody>
      </p:sp>
      <p:pic>
        <p:nvPicPr>
          <p:cNvPr id="4" name="Picture 3"/>
          <p:cNvPicPr/>
          <p:nvPr/>
        </p:nvPicPr>
        <p:blipFill>
          <a:blip r:embed="rId2"/>
          <a:srcRect/>
          <a:stretch>
            <a:fillRect/>
          </a:stretch>
        </p:blipFill>
        <p:spPr bwMode="auto">
          <a:xfrm>
            <a:off x="6990929" y="3220518"/>
            <a:ext cx="1906477" cy="182203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467" y="163861"/>
            <a:ext cx="8822266" cy="6740307"/>
          </a:xfrm>
          <a:prstGeom prst="rect">
            <a:avLst/>
          </a:prstGeom>
        </p:spPr>
        <p:txBody>
          <a:bodyPr wrap="square">
            <a:spAutoFit/>
          </a:bodyPr>
          <a:lstStyle/>
          <a:p>
            <a:r>
              <a:rPr lang="en-US" sz="4800" b="1" dirty="0"/>
              <a:t>LWBAT:</a:t>
            </a:r>
          </a:p>
          <a:p>
            <a:r>
              <a:rPr lang="en-US" sz="4800" dirty="0"/>
              <a:t>Describe the structure of a carbon atom and how carbon atoms form macromolecules</a:t>
            </a:r>
          </a:p>
          <a:p>
            <a:r>
              <a:rPr lang="en-US" sz="4800" b="1" dirty="0"/>
              <a:t>IOT:</a:t>
            </a:r>
          </a:p>
          <a:p>
            <a:r>
              <a:rPr lang="en-US" sz="4800" dirty="0"/>
              <a:t>Explain how structure determines function at multiple levels of organization (e.g., chemical, cellular, anatomical, ecological)</a:t>
            </a:r>
          </a:p>
        </p:txBody>
      </p:sp>
    </p:spTree>
    <p:extLst>
      <p:ext uri="{BB962C8B-B14F-4D97-AF65-F5344CB8AC3E}">
        <p14:creationId xmlns:p14="http://schemas.microsoft.com/office/powerpoint/2010/main" val="276147089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971138"/>
          </a:xfrm>
          <a:prstGeom prst="rect">
            <a:avLst/>
          </a:prstGeom>
        </p:spPr>
        <p:txBody>
          <a:bodyPr wrap="square">
            <a:spAutoFit/>
          </a:bodyPr>
          <a:lstStyle/>
          <a:p>
            <a:r>
              <a:rPr lang="en-US" sz="2800" b="1" dirty="0" smtClean="0"/>
              <a:t>DIRECTED READING: Section: Chemistry of Cells Rd P. 34 – 37</a:t>
            </a:r>
          </a:p>
          <a:p>
            <a:endParaRPr lang="en-US" sz="1100" dirty="0" smtClean="0"/>
          </a:p>
          <a:p>
            <a:r>
              <a:rPr lang="en-US" sz="2400" dirty="0" smtClean="0"/>
              <a:t>1. The carbon atoms in organic molecules are bonded to other atoms by _______ bonds.</a:t>
            </a:r>
          </a:p>
          <a:p>
            <a:r>
              <a:rPr lang="en-US" sz="2400" dirty="0" smtClean="0"/>
              <a:t>￼2. The four major classes of organic compounds are _____ , _____, ______and nucleic acids.</a:t>
            </a:r>
          </a:p>
          <a:p>
            <a:r>
              <a:rPr lang="en-US" sz="2400" dirty="0" smtClean="0"/>
              <a:t>￼￼￼3. The building blocks of carbohydrates are ______</a:t>
            </a:r>
          </a:p>
          <a:p>
            <a:r>
              <a:rPr lang="en-US" sz="2400" dirty="0" smtClean="0"/>
              <a:t>4. If a carbohydrate molecule contained six carbon atoms, it would also </a:t>
            </a:r>
            <a:r>
              <a:rPr lang="en-US" sz="2400" dirty="0" err="1" smtClean="0"/>
              <a:t>contain___hydrogen</a:t>
            </a:r>
            <a:r>
              <a:rPr lang="en-US" sz="2400" dirty="0" smtClean="0"/>
              <a:t> atoms.</a:t>
            </a:r>
          </a:p>
          <a:p>
            <a:r>
              <a:rPr lang="en-US" sz="2400" dirty="0" smtClean="0"/>
              <a:t>5. Humans cannot digest the carbohydrate _____.</a:t>
            </a:r>
          </a:p>
          <a:p>
            <a:r>
              <a:rPr lang="en-US" sz="2400" dirty="0" smtClean="0"/>
              <a:t>6. Fats are lipids that store _____.</a:t>
            </a:r>
          </a:p>
          <a:p>
            <a:pPr marL="514350" indent="-514350"/>
            <a:r>
              <a:rPr lang="en-US" sz="2400" dirty="0" smtClean="0"/>
              <a:t>7. What two factors determine the shape of a protein?</a:t>
            </a:r>
          </a:p>
          <a:p>
            <a:pPr marL="514350" indent="-514350"/>
            <a:r>
              <a:rPr lang="en-US" sz="2400" dirty="0" smtClean="0"/>
              <a:t>8. What roles do proteins play in organisms?</a:t>
            </a:r>
          </a:p>
          <a:p>
            <a:pPr indent="-514350"/>
            <a:r>
              <a:rPr lang="en-US" sz="2400" dirty="0" smtClean="0"/>
              <a:t>Matching</a:t>
            </a:r>
          </a:p>
          <a:p>
            <a:pPr indent="-514350" algn="ctr"/>
            <a:r>
              <a:rPr lang="en-US" sz="2400" b="1" dirty="0" smtClean="0"/>
              <a:t>___9. nucleic acid               ___10. nucleotide                  ___11. DNA </a:t>
            </a:r>
          </a:p>
          <a:p>
            <a:pPr indent="-514350" algn="ctr"/>
            <a:r>
              <a:rPr lang="en-US" sz="2400" b="1" dirty="0" smtClean="0"/>
              <a:t>___12. RNA                      ___13. ATP</a:t>
            </a:r>
          </a:p>
          <a:p>
            <a:pPr indent="-514350">
              <a:buAutoNum type="alphaLcPeriod"/>
            </a:pPr>
            <a:r>
              <a:rPr lang="en-US" sz="2400" dirty="0" smtClean="0"/>
              <a:t>temporarily stores energy   </a:t>
            </a:r>
            <a:r>
              <a:rPr lang="en-US" sz="2400" b="1" dirty="0" err="1" smtClean="0"/>
              <a:t>d</a:t>
            </a:r>
            <a:r>
              <a:rPr lang="en-US" sz="2400" b="1" dirty="0" smtClean="0"/>
              <a:t>. </a:t>
            </a:r>
            <a:r>
              <a:rPr lang="en-US" sz="2400" dirty="0" smtClean="0"/>
              <a:t>involved in the production of proteins </a:t>
            </a:r>
          </a:p>
          <a:p>
            <a:pPr indent="-514350"/>
            <a:r>
              <a:rPr lang="en-US" sz="2400" b="1" dirty="0" err="1" smtClean="0"/>
              <a:t>b</a:t>
            </a:r>
            <a:r>
              <a:rPr lang="en-US" sz="2400" b="1" dirty="0" smtClean="0"/>
              <a:t>. </a:t>
            </a:r>
            <a:r>
              <a:rPr lang="en-US" sz="2400" dirty="0" smtClean="0"/>
              <a:t>subunit of DNA and RNA        </a:t>
            </a:r>
            <a:r>
              <a:rPr lang="en-US" sz="2400" b="1" dirty="0" err="1" smtClean="0"/>
              <a:t>e</a:t>
            </a:r>
            <a:r>
              <a:rPr lang="en-US" sz="2400" b="1" dirty="0" smtClean="0"/>
              <a:t>. </a:t>
            </a:r>
            <a:r>
              <a:rPr lang="en-US" sz="2400" dirty="0" smtClean="0"/>
              <a:t>stores hereditary information</a:t>
            </a:r>
          </a:p>
          <a:p>
            <a:pPr indent="-514350"/>
            <a:r>
              <a:rPr lang="en-US" sz="2400" b="1" dirty="0" err="1" smtClean="0"/>
              <a:t>c</a:t>
            </a:r>
            <a:r>
              <a:rPr lang="en-US" sz="2400" b="1" dirty="0" smtClean="0"/>
              <a:t>. </a:t>
            </a:r>
            <a:r>
              <a:rPr lang="en-US" sz="2400" dirty="0" smtClean="0"/>
              <a:t>one of the major classes of organic compounds                                </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 y="165215"/>
            <a:ext cx="5787209" cy="3231654"/>
          </a:xfrm>
          <a:prstGeom prst="rect">
            <a:avLst/>
          </a:prstGeom>
        </p:spPr>
        <p:txBody>
          <a:bodyPr wrap="square">
            <a:spAutoFit/>
          </a:bodyPr>
          <a:lstStyle/>
          <a:p>
            <a:r>
              <a:rPr lang="en-US" sz="3600" b="1" dirty="0" smtClean="0"/>
              <a:t>DO NOW  10.21.14</a:t>
            </a:r>
          </a:p>
          <a:p>
            <a:r>
              <a:rPr lang="en-US" sz="2800" b="1" dirty="0" smtClean="0"/>
              <a:t>1.The </a:t>
            </a:r>
            <a:r>
              <a:rPr lang="en-US" sz="2800" b="1" dirty="0"/>
              <a:t>diagram shows a model of a carbon atom, with an atomic number of 6. Complete the diagram by drawing in the rest of the atomic particles, including their charges. Label all particles and the nucleus. </a:t>
            </a:r>
          </a:p>
        </p:txBody>
      </p:sp>
      <p:pic>
        <p:nvPicPr>
          <p:cNvPr id="4" name="Picture 3"/>
          <p:cNvPicPr>
            <a:picLocks noChangeAspect="1"/>
          </p:cNvPicPr>
          <p:nvPr/>
        </p:nvPicPr>
        <p:blipFill>
          <a:blip r:embed="rId2"/>
          <a:stretch>
            <a:fillRect/>
          </a:stretch>
        </p:blipFill>
        <p:spPr>
          <a:xfrm>
            <a:off x="6203556" y="785021"/>
            <a:ext cx="2471361" cy="2504737"/>
          </a:xfrm>
          <a:prstGeom prst="rect">
            <a:avLst/>
          </a:prstGeom>
        </p:spPr>
      </p:pic>
      <p:sp>
        <p:nvSpPr>
          <p:cNvPr id="5" name="Rectangle 4"/>
          <p:cNvSpPr/>
          <p:nvPr/>
        </p:nvSpPr>
        <p:spPr>
          <a:xfrm>
            <a:off x="2" y="3367130"/>
            <a:ext cx="9143998" cy="3539431"/>
          </a:xfrm>
          <a:prstGeom prst="rect">
            <a:avLst/>
          </a:prstGeom>
        </p:spPr>
        <p:txBody>
          <a:bodyPr wrap="square">
            <a:spAutoFit/>
          </a:bodyPr>
          <a:lstStyle/>
          <a:p>
            <a:r>
              <a:rPr lang="en-US" sz="2800" b="1" dirty="0" smtClean="0"/>
              <a:t>2. A </a:t>
            </a:r>
            <a:r>
              <a:rPr lang="en-US" sz="2800" b="1" dirty="0"/>
              <a:t>chemical element is a pure substance that consists entirely of one type of </a:t>
            </a:r>
            <a:r>
              <a:rPr lang="en-US" sz="2800" b="1" dirty="0" smtClean="0"/>
              <a:t>________. </a:t>
            </a:r>
            <a:endParaRPr lang="en-US" sz="2800" b="1" dirty="0"/>
          </a:p>
          <a:p>
            <a:r>
              <a:rPr lang="en-US" sz="2800" b="1" dirty="0" smtClean="0"/>
              <a:t>3. </a:t>
            </a:r>
            <a:r>
              <a:rPr lang="en-US" sz="2800" b="1" dirty="0"/>
              <a:t>Atoms have no electric charge because they A. have an equal number of charged and non-charged particles.  B. have neutrons in their nuclei. C.  have an equal number of electrons and protons.  D. have an equal number of neutrons and protons.</a:t>
            </a:r>
          </a:p>
          <a:p>
            <a:r>
              <a:rPr lang="en-US" sz="2800" b="1" dirty="0" smtClean="0"/>
              <a:t>4. </a:t>
            </a:r>
            <a:r>
              <a:rPr lang="en-US" sz="2800" b="1" dirty="0"/>
              <a:t>An atom is made up of protons, neutrons, and </a:t>
            </a:r>
            <a:r>
              <a:rPr lang="en-US" sz="2800" b="1" dirty="0" smtClean="0"/>
              <a:t>________. </a:t>
            </a:r>
            <a:endParaRPr lang="en-US" sz="2800" b="1" dirty="0"/>
          </a:p>
        </p:txBody>
      </p:sp>
    </p:spTree>
    <p:extLst>
      <p:ext uri="{BB962C8B-B14F-4D97-AF65-F5344CB8AC3E}">
        <p14:creationId xmlns:p14="http://schemas.microsoft.com/office/powerpoint/2010/main" val="133544347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02"/>
            <a:ext cx="9144000" cy="6401754"/>
          </a:xfrm>
          <a:prstGeom prst="rect">
            <a:avLst/>
          </a:prstGeom>
        </p:spPr>
        <p:txBody>
          <a:bodyPr wrap="square">
            <a:spAutoFit/>
          </a:bodyPr>
          <a:lstStyle/>
          <a:p>
            <a:r>
              <a:rPr lang="en-US" sz="4100" b="1" u="sng" dirty="0"/>
              <a:t>LWBAT:</a:t>
            </a:r>
            <a:endParaRPr lang="en-US" sz="4100" u="sng" dirty="0"/>
          </a:p>
          <a:p>
            <a:r>
              <a:rPr lang="en-US" sz="4100" b="1" dirty="0"/>
              <a:t>* Explain how elements differ from one another</a:t>
            </a:r>
          </a:p>
          <a:p>
            <a:r>
              <a:rPr lang="en-US" sz="4100" b="1" dirty="0" smtClean="0"/>
              <a:t>* Distinguish </a:t>
            </a:r>
            <a:r>
              <a:rPr lang="en-US" sz="4100" b="1" dirty="0"/>
              <a:t>between ionic and covalent bonding</a:t>
            </a:r>
          </a:p>
          <a:p>
            <a:r>
              <a:rPr lang="en-US" sz="4100" b="1" u="sng" dirty="0" smtClean="0"/>
              <a:t>IOT</a:t>
            </a:r>
            <a:r>
              <a:rPr lang="en-US" sz="4100" b="1" u="sng" dirty="0"/>
              <a:t>:</a:t>
            </a:r>
          </a:p>
          <a:p>
            <a:r>
              <a:rPr lang="en-US" sz="4100" b="1" dirty="0"/>
              <a:t>Describe and interpret </a:t>
            </a:r>
            <a:r>
              <a:rPr lang="en-US" sz="4100" b="1" dirty="0" smtClean="0"/>
              <a:t>relationships </a:t>
            </a:r>
            <a:r>
              <a:rPr lang="en-US" sz="4100" b="1" dirty="0"/>
              <a:t>between </a:t>
            </a:r>
            <a:r>
              <a:rPr lang="en-US" sz="4100" b="1" dirty="0" smtClean="0"/>
              <a:t>structure </a:t>
            </a:r>
            <a:r>
              <a:rPr lang="en-US" sz="4100" b="1" dirty="0"/>
              <a:t>&amp; function at </a:t>
            </a:r>
            <a:r>
              <a:rPr lang="en-US" sz="4100" b="1" dirty="0" smtClean="0"/>
              <a:t>various </a:t>
            </a:r>
            <a:r>
              <a:rPr lang="en-US" sz="4100" b="1" dirty="0"/>
              <a:t>levels of biochemical </a:t>
            </a:r>
            <a:r>
              <a:rPr lang="en-US" sz="4100" b="1" dirty="0" smtClean="0"/>
              <a:t>organization </a:t>
            </a:r>
            <a:r>
              <a:rPr lang="en-US" sz="4100" b="1" dirty="0"/>
              <a:t>(i.e., atoms, </a:t>
            </a:r>
            <a:r>
              <a:rPr lang="en-US" sz="4100" b="1" dirty="0" smtClean="0"/>
              <a:t>molecules</a:t>
            </a:r>
            <a:r>
              <a:rPr lang="en-US" sz="4100" b="1" dirty="0"/>
              <a:t>, and </a:t>
            </a:r>
            <a:r>
              <a:rPr lang="en-US" sz="4100" b="1" dirty="0" smtClean="0"/>
              <a:t>macromolecules</a:t>
            </a:r>
            <a:r>
              <a:rPr lang="en-US" sz="4100" b="1" dirty="0"/>
              <a:t>)</a:t>
            </a:r>
            <a:r>
              <a:rPr lang="en-US" sz="4100" dirty="0"/>
              <a:t>.</a:t>
            </a:r>
          </a:p>
        </p:txBody>
      </p:sp>
    </p:spTree>
    <p:extLst>
      <p:ext uri="{BB962C8B-B14F-4D97-AF65-F5344CB8AC3E}">
        <p14:creationId xmlns:p14="http://schemas.microsoft.com/office/powerpoint/2010/main" val="223129979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931" y="123916"/>
            <a:ext cx="9144000" cy="6063198"/>
          </a:xfrm>
          <a:prstGeom prst="rect">
            <a:avLst/>
          </a:prstGeom>
        </p:spPr>
        <p:txBody>
          <a:bodyPr wrap="square">
            <a:spAutoFit/>
          </a:bodyPr>
          <a:lstStyle/>
          <a:p>
            <a:r>
              <a:rPr lang="en-US" sz="3600" b="1" dirty="0" smtClean="0"/>
              <a:t>DO NOW   10.22.14             </a:t>
            </a:r>
            <a:endParaRPr lang="en-US" sz="3600" b="1" dirty="0"/>
          </a:p>
          <a:p>
            <a:r>
              <a:rPr lang="en-US" sz="3200" b="1" dirty="0" smtClean="0"/>
              <a:t>1. Atoms </a:t>
            </a:r>
            <a:r>
              <a:rPr lang="en-US" sz="3200" b="1" dirty="0"/>
              <a:t>have no electric charge because </a:t>
            </a:r>
            <a:r>
              <a:rPr lang="en-US" sz="3200" b="1" dirty="0" smtClean="0"/>
              <a:t>they A. have </a:t>
            </a:r>
            <a:r>
              <a:rPr lang="en-US" sz="3200" b="1" dirty="0"/>
              <a:t>an equal number of charged and </a:t>
            </a:r>
            <a:r>
              <a:rPr lang="en-US" sz="3200" b="1" dirty="0" smtClean="0"/>
              <a:t>non-charged particles.  B. </a:t>
            </a:r>
            <a:r>
              <a:rPr lang="en-US" sz="3200" b="1" dirty="0"/>
              <a:t>have neutrons in their nuclei</a:t>
            </a:r>
            <a:r>
              <a:rPr lang="en-US" sz="3200" b="1" dirty="0" smtClean="0"/>
              <a:t>. C.  </a:t>
            </a:r>
            <a:r>
              <a:rPr lang="en-US" sz="3200" b="1" dirty="0"/>
              <a:t>have an equal number of electrons and protons</a:t>
            </a:r>
            <a:r>
              <a:rPr lang="en-US" sz="3200" b="1" dirty="0" smtClean="0"/>
              <a:t>.  D. </a:t>
            </a:r>
            <a:r>
              <a:rPr lang="en-US" sz="3200" b="1" dirty="0"/>
              <a:t>have an equal number of neutrons and protons</a:t>
            </a:r>
            <a:r>
              <a:rPr lang="en-US" sz="3200" b="1" dirty="0" smtClean="0"/>
              <a:t>.</a:t>
            </a:r>
          </a:p>
          <a:p>
            <a:r>
              <a:rPr lang="en-US" sz="3200" b="1" dirty="0" smtClean="0"/>
              <a:t>2. Neutrons </a:t>
            </a:r>
            <a:r>
              <a:rPr lang="en-US" sz="3200" b="1" dirty="0"/>
              <a:t>and protons are found in the _</a:t>
            </a:r>
            <a:r>
              <a:rPr lang="en-US" sz="3200" b="1" dirty="0" smtClean="0"/>
              <a:t> </a:t>
            </a:r>
            <a:r>
              <a:rPr lang="en-US" sz="3200" b="1" dirty="0"/>
              <a:t>of an atom</a:t>
            </a:r>
            <a:r>
              <a:rPr lang="en-US" sz="3200" b="1" dirty="0" smtClean="0"/>
              <a:t>.</a:t>
            </a:r>
          </a:p>
          <a:p>
            <a:r>
              <a:rPr lang="en-US" sz="3200" b="1" dirty="0" smtClean="0"/>
              <a:t>3. Identify </a:t>
            </a:r>
            <a:r>
              <a:rPr lang="en-US" sz="3200" b="1" dirty="0"/>
              <a:t>two ways in which carbon-12, carbon-13, and carbon-14 are </a:t>
            </a:r>
            <a:r>
              <a:rPr lang="en-US" sz="3200" b="1" dirty="0" smtClean="0"/>
              <a:t>alike.</a:t>
            </a:r>
          </a:p>
          <a:p>
            <a:r>
              <a:rPr lang="en-US" sz="3200" b="1" dirty="0" smtClean="0"/>
              <a:t>4. Atoms </a:t>
            </a:r>
            <a:r>
              <a:rPr lang="en-US" sz="3200" b="1" dirty="0"/>
              <a:t>of the same element that differ in the number of neutrons they contain are called </a:t>
            </a:r>
            <a:r>
              <a:rPr lang="en-US" sz="3200" b="1" dirty="0" smtClean="0"/>
              <a:t>____.</a:t>
            </a:r>
            <a:endParaRPr lang="en-US" sz="3200" b="1" baseline="-25000" dirty="0"/>
          </a:p>
        </p:txBody>
      </p:sp>
      <p:sp>
        <p:nvSpPr>
          <p:cNvPr id="3" name="TextBox 2"/>
          <p:cNvSpPr txBox="1"/>
          <p:nvPr/>
        </p:nvSpPr>
        <p:spPr>
          <a:xfrm>
            <a:off x="7295065" y="1874236"/>
            <a:ext cx="184666" cy="369332"/>
          </a:xfrm>
          <a:prstGeom prst="rect">
            <a:avLst/>
          </a:prstGeom>
          <a:noFill/>
        </p:spPr>
        <p:txBody>
          <a:bodyPr wrap="none" rtlCol="0">
            <a:spAutoFit/>
          </a:bodyPr>
          <a:lstStyle/>
          <a:p>
            <a:endParaRPr lang="en-US" dirty="0"/>
          </a:p>
        </p:txBody>
      </p:sp>
      <p:sp>
        <p:nvSpPr>
          <p:cNvPr id="4" name="TextBox 3"/>
          <p:cNvSpPr txBox="1"/>
          <p:nvPr/>
        </p:nvSpPr>
        <p:spPr>
          <a:xfrm>
            <a:off x="1750196" y="577760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51222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848302"/>
          </a:xfrm>
          <a:prstGeom prst="rect">
            <a:avLst/>
          </a:prstGeom>
        </p:spPr>
        <p:txBody>
          <a:bodyPr wrap="square">
            <a:spAutoFit/>
          </a:bodyPr>
          <a:lstStyle/>
          <a:p>
            <a:r>
              <a:rPr lang="en-US" sz="2800" b="1" dirty="0"/>
              <a:t>The diagrams show models of carbon isotopes. Complete the diagrams by drawing in the rest of the atomic particles, including their charges. </a:t>
            </a:r>
            <a:endParaRPr lang="en-US" sz="2800" b="1" dirty="0" smtClean="0"/>
          </a:p>
          <a:p>
            <a:endParaRPr lang="en-US" sz="2800" b="1" dirty="0"/>
          </a:p>
          <a:p>
            <a:endParaRPr lang="en-US" sz="2800" b="1" dirty="0" smtClean="0"/>
          </a:p>
          <a:p>
            <a:endParaRPr lang="en-US" sz="2800" b="1" dirty="0"/>
          </a:p>
          <a:p>
            <a:endParaRPr lang="en-US" sz="2800" b="1" dirty="0" smtClean="0"/>
          </a:p>
          <a:p>
            <a:endParaRPr lang="en-US" sz="2800" b="1" dirty="0"/>
          </a:p>
          <a:p>
            <a:r>
              <a:rPr lang="en-US" sz="2800" b="1" dirty="0"/>
              <a:t> </a:t>
            </a:r>
            <a:r>
              <a:rPr lang="en-US" sz="2800" b="1" dirty="0" smtClean="0"/>
              <a:t>                  Nonradioactive           Radioactive </a:t>
            </a:r>
            <a:endParaRPr lang="en-US" sz="2800" b="1" dirty="0"/>
          </a:p>
          <a:p>
            <a:r>
              <a:rPr lang="en-US" sz="2800" b="1" dirty="0" smtClean="0"/>
              <a:t>                     carbon</a:t>
            </a:r>
            <a:r>
              <a:rPr lang="en-US" sz="2800" b="1" dirty="0"/>
              <a:t>-13 </a:t>
            </a:r>
            <a:r>
              <a:rPr lang="en-US" sz="2800" b="1" dirty="0" smtClean="0"/>
              <a:t>                   carbon</a:t>
            </a:r>
            <a:r>
              <a:rPr lang="en-US" sz="2800" b="1" dirty="0"/>
              <a:t>-14 </a:t>
            </a:r>
          </a:p>
          <a:p>
            <a:r>
              <a:rPr lang="en-US" sz="2800" b="1" i="1" dirty="0" smtClean="0"/>
              <a:t>Use </a:t>
            </a:r>
            <a:r>
              <a:rPr lang="en-US" sz="2800" b="1" i="1" dirty="0"/>
              <a:t>your completed diagrams to answer </a:t>
            </a:r>
            <a:r>
              <a:rPr lang="en-US" sz="2800" b="1" i="1" dirty="0" smtClean="0"/>
              <a:t>the following: </a:t>
            </a:r>
            <a:endParaRPr lang="en-US" sz="2800" b="1" dirty="0"/>
          </a:p>
          <a:p>
            <a:pPr marL="514350" indent="-514350">
              <a:buAutoNum type="arabicPeriod"/>
            </a:pPr>
            <a:r>
              <a:rPr lang="en-US" sz="2800" b="1" dirty="0" smtClean="0"/>
              <a:t>Identify </a:t>
            </a:r>
            <a:r>
              <a:rPr lang="en-US" sz="2800" b="1" dirty="0"/>
              <a:t>two differences between carbon-12 and carbon-14. </a:t>
            </a:r>
          </a:p>
          <a:p>
            <a:pPr marL="514350" indent="-514350">
              <a:buFontTx/>
              <a:buAutoNum type="arabicPeriod"/>
            </a:pPr>
            <a:r>
              <a:rPr lang="en-US" sz="2800" b="1" dirty="0" smtClean="0"/>
              <a:t>Identify two ways in which carbon-12, carbon-13, and carbon-14 are alike. </a:t>
            </a:r>
            <a:r>
              <a:rPr lang="en-US" sz="2800" b="1" dirty="0"/>
              <a:t>Atoms of the same element that differ in the number of neutrons they contain are called _________ . </a:t>
            </a:r>
          </a:p>
          <a:p>
            <a:endParaRPr lang="en-US" sz="2800" b="1" dirty="0"/>
          </a:p>
        </p:txBody>
      </p:sp>
      <p:pic>
        <p:nvPicPr>
          <p:cNvPr id="3" name="Picture 2"/>
          <p:cNvPicPr>
            <a:picLocks noChangeAspect="1"/>
          </p:cNvPicPr>
          <p:nvPr/>
        </p:nvPicPr>
        <p:blipFill>
          <a:blip r:embed="rId2"/>
          <a:stretch>
            <a:fillRect/>
          </a:stretch>
        </p:blipFill>
        <p:spPr>
          <a:xfrm>
            <a:off x="1219780" y="1337766"/>
            <a:ext cx="5842957" cy="2159000"/>
          </a:xfrm>
          <a:prstGeom prst="rect">
            <a:avLst/>
          </a:prstGeom>
        </p:spPr>
      </p:pic>
    </p:spTree>
    <p:extLst>
      <p:ext uri="{BB962C8B-B14F-4D97-AF65-F5344CB8AC3E}">
        <p14:creationId xmlns:p14="http://schemas.microsoft.com/office/powerpoint/2010/main" val="330126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02"/>
            <a:ext cx="9144000" cy="6555642"/>
          </a:xfrm>
          <a:prstGeom prst="rect">
            <a:avLst/>
          </a:prstGeom>
        </p:spPr>
        <p:txBody>
          <a:bodyPr wrap="square">
            <a:spAutoFit/>
          </a:bodyPr>
          <a:lstStyle/>
          <a:p>
            <a:r>
              <a:rPr lang="en-US" sz="2800" b="1" dirty="0"/>
              <a:t>Sea salt contains calcium chloride (CaCl</a:t>
            </a:r>
            <a:r>
              <a:rPr lang="en-US" sz="2800" b="1" baseline="-25000" dirty="0"/>
              <a:t>2</a:t>
            </a:r>
            <a:r>
              <a:rPr lang="en-US" sz="2800" b="1" dirty="0"/>
              <a:t>), an ionic compound similar to table salt. One atom of calcium (atomic number 20) bonds to two atoms of chlorine (atomic number </a:t>
            </a:r>
            <a:r>
              <a:rPr lang="en-US" sz="2800" b="1" dirty="0" smtClean="0"/>
              <a:t>1). </a:t>
            </a:r>
            <a:r>
              <a:rPr lang="en-US" sz="2800" b="1" dirty="0"/>
              <a:t>Fill in the number of protons and electrons in each </a:t>
            </a:r>
            <a:r>
              <a:rPr lang="en-US" sz="2800" b="1" dirty="0" smtClean="0"/>
              <a:t>ion. </a:t>
            </a:r>
            <a:endParaRPr lang="en-US" sz="2800" b="1" dirty="0"/>
          </a:p>
          <a:p>
            <a:endParaRPr lang="en-US" sz="2800" b="1" dirty="0" smtClean="0"/>
          </a:p>
          <a:p>
            <a:endParaRPr lang="en-US" sz="2800" b="1" dirty="0"/>
          </a:p>
          <a:p>
            <a:endParaRPr lang="en-US" sz="2800" b="1" dirty="0" smtClean="0"/>
          </a:p>
          <a:p>
            <a:r>
              <a:rPr lang="en-US" sz="2800" b="1" dirty="0"/>
              <a:t> </a:t>
            </a:r>
            <a:r>
              <a:rPr lang="en-US" sz="2800" b="1" dirty="0" smtClean="0"/>
              <a:t>     </a:t>
            </a:r>
          </a:p>
          <a:p>
            <a:endParaRPr lang="en-US" sz="2800" b="1" dirty="0"/>
          </a:p>
          <a:p>
            <a:r>
              <a:rPr lang="en-US" sz="2800" b="1" dirty="0" smtClean="0"/>
              <a:t>      Chloride </a:t>
            </a:r>
            <a:r>
              <a:rPr lang="en-US" sz="2800" b="1" dirty="0"/>
              <a:t>ion </a:t>
            </a:r>
            <a:r>
              <a:rPr lang="en-US" sz="2800" b="1" dirty="0" smtClean="0"/>
              <a:t>              Calcium </a:t>
            </a:r>
            <a:r>
              <a:rPr lang="en-US" sz="2800" b="1" dirty="0"/>
              <a:t>ion </a:t>
            </a:r>
            <a:r>
              <a:rPr lang="en-US" sz="2800" b="1" dirty="0" smtClean="0"/>
              <a:t>                 Chloride </a:t>
            </a:r>
            <a:r>
              <a:rPr lang="en-US" sz="2800" b="1" dirty="0"/>
              <a:t>ion </a:t>
            </a:r>
          </a:p>
          <a:p>
            <a:r>
              <a:rPr lang="en-US" sz="2800" b="1" dirty="0" smtClean="0"/>
              <a:t>       Protons ____              Protons </a:t>
            </a:r>
            <a:r>
              <a:rPr lang="en-US" sz="2800" b="1" dirty="0"/>
              <a:t>____ </a:t>
            </a:r>
            <a:r>
              <a:rPr lang="en-US" sz="2800" b="1" dirty="0" smtClean="0"/>
              <a:t>             Protons ____</a:t>
            </a:r>
          </a:p>
          <a:p>
            <a:r>
              <a:rPr lang="en-US" sz="2800" b="1" dirty="0" smtClean="0"/>
              <a:t>       Electrons ____           Electrons </a:t>
            </a:r>
            <a:r>
              <a:rPr lang="en-US" sz="2800" b="1" dirty="0"/>
              <a:t>____ </a:t>
            </a:r>
            <a:r>
              <a:rPr lang="en-US" sz="2800" b="1" dirty="0" smtClean="0"/>
              <a:t>           Electrons </a:t>
            </a:r>
            <a:r>
              <a:rPr lang="en-US" sz="2800" b="1" dirty="0"/>
              <a:t>____ </a:t>
            </a:r>
            <a:r>
              <a:rPr lang="en-US" sz="2800" b="1" dirty="0" smtClean="0"/>
              <a:t> </a:t>
            </a:r>
            <a:endParaRPr lang="en-US" sz="2800" b="1" dirty="0"/>
          </a:p>
          <a:p>
            <a:pPr marL="514350" indent="-514350">
              <a:buAutoNum type="arabicPeriod"/>
            </a:pPr>
            <a:r>
              <a:rPr lang="en-US" sz="2800" b="1" dirty="0" smtClean="0"/>
              <a:t>What </a:t>
            </a:r>
            <a:r>
              <a:rPr lang="en-US" sz="2800" b="1" dirty="0"/>
              <a:t>is the difference between an ionic bond and a covalent bond? </a:t>
            </a:r>
          </a:p>
          <a:p>
            <a:r>
              <a:rPr lang="en-US" sz="2800" b="1" dirty="0" smtClean="0"/>
              <a:t>2</a:t>
            </a:r>
            <a:r>
              <a:rPr lang="en-US" sz="2800" b="1" dirty="0"/>
              <a:t>. How are chemical bonds important in metabolism? </a:t>
            </a:r>
          </a:p>
        </p:txBody>
      </p:sp>
      <p:pic>
        <p:nvPicPr>
          <p:cNvPr id="3" name="Picture 2"/>
          <p:cNvPicPr>
            <a:picLocks noChangeAspect="1"/>
          </p:cNvPicPr>
          <p:nvPr/>
        </p:nvPicPr>
        <p:blipFill>
          <a:blip r:embed="rId2"/>
          <a:stretch>
            <a:fillRect/>
          </a:stretch>
        </p:blipFill>
        <p:spPr>
          <a:xfrm>
            <a:off x="232328" y="1892005"/>
            <a:ext cx="8487676" cy="1995872"/>
          </a:xfrm>
          <a:prstGeom prst="rect">
            <a:avLst/>
          </a:prstGeom>
        </p:spPr>
      </p:pic>
    </p:spTree>
    <p:extLst>
      <p:ext uri="{BB962C8B-B14F-4D97-AF65-F5344CB8AC3E}">
        <p14:creationId xmlns:p14="http://schemas.microsoft.com/office/powerpoint/2010/main" val="3429345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417415"/>
          </a:xfrm>
          <a:prstGeom prst="rect">
            <a:avLst/>
          </a:prstGeom>
        </p:spPr>
        <p:txBody>
          <a:bodyPr wrap="square">
            <a:spAutoFit/>
          </a:bodyPr>
          <a:lstStyle/>
          <a:p>
            <a:r>
              <a:rPr lang="en-US" sz="3200" b="1" u="sng" dirty="0" smtClean="0"/>
              <a:t>DO  NOW       10.23.14</a:t>
            </a:r>
          </a:p>
          <a:p>
            <a:pPr marL="514350" indent="-514350"/>
            <a:r>
              <a:rPr lang="en-US" sz="3000" b="1" dirty="0" smtClean="0"/>
              <a:t>1. State the importance of valence electrons in the organization of the periodic table.</a:t>
            </a:r>
          </a:p>
          <a:p>
            <a:r>
              <a:rPr lang="en-US" sz="3000" b="1" dirty="0" smtClean="0"/>
              <a:t>2. Describe the difference between the atomic number </a:t>
            </a:r>
          </a:p>
          <a:p>
            <a:r>
              <a:rPr lang="en-US" sz="3000" b="1" dirty="0" smtClean="0"/>
              <a:t>     and the mass number of an atom.</a:t>
            </a:r>
          </a:p>
          <a:p>
            <a:r>
              <a:rPr lang="en-US" sz="3000" b="1" dirty="0" smtClean="0"/>
              <a:t>3. An iron atom has an atomic mass of 56. Its atomic</a:t>
            </a:r>
          </a:p>
          <a:p>
            <a:r>
              <a:rPr lang="en-US" sz="3000" b="1" dirty="0" smtClean="0"/>
              <a:t>    number is 26. How many neutrons does the iron atom</a:t>
            </a:r>
          </a:p>
          <a:p>
            <a:r>
              <a:rPr lang="en-US" sz="3000" b="1" dirty="0" smtClean="0"/>
              <a:t>    have?</a:t>
            </a:r>
          </a:p>
          <a:p>
            <a:r>
              <a:rPr lang="en-US" sz="3000" b="1" dirty="0" smtClean="0"/>
              <a:t>4. An element’s atomic number is equal to its number of</a:t>
            </a:r>
          </a:p>
          <a:p>
            <a:r>
              <a:rPr lang="en-US" sz="3000" b="1" dirty="0" smtClean="0"/>
              <a:t>     ___</a:t>
            </a:r>
          </a:p>
          <a:p>
            <a:r>
              <a:rPr lang="en-US" sz="3000" b="1" dirty="0" smtClean="0"/>
              <a:t>5. What is the mass number of an element that has 19 </a:t>
            </a:r>
          </a:p>
          <a:p>
            <a:r>
              <a:rPr lang="en-US" sz="3000" b="1" dirty="0" smtClean="0"/>
              <a:t>     protons, 19 electrons, and 20 neutrons?</a:t>
            </a:r>
          </a:p>
          <a:p>
            <a:r>
              <a:rPr lang="en-US" sz="3000" b="1" dirty="0" smtClean="0"/>
              <a:t>6. Two or more atoms may join together to form _____.</a:t>
            </a:r>
          </a:p>
          <a:p>
            <a:r>
              <a:rPr lang="en-US" sz="3000" b="1" dirty="0" smtClean="0"/>
              <a:t>7. What is the difference between an ionic bond and a </a:t>
            </a:r>
          </a:p>
          <a:p>
            <a:r>
              <a:rPr lang="en-US" sz="3000" b="1" dirty="0" smtClean="0"/>
              <a:t>     covalent bond? </a:t>
            </a:r>
          </a:p>
          <a:p>
            <a:endParaRPr lang="en-US" sz="2800" b="1" dirty="0" smtClean="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7693"/>
            <a:ext cx="9144000" cy="6555641"/>
          </a:xfrm>
          <a:prstGeom prst="rect">
            <a:avLst/>
          </a:prstGeom>
        </p:spPr>
        <p:txBody>
          <a:bodyPr wrap="square">
            <a:spAutoFit/>
          </a:bodyPr>
          <a:lstStyle/>
          <a:p>
            <a:r>
              <a:rPr lang="en-US" sz="2800" b="1" dirty="0" smtClean="0"/>
              <a:t>DO NOW                 Directed Reading  PG 28-30   </a:t>
            </a:r>
            <a:endParaRPr lang="en-US" sz="2800" b="1" dirty="0" smtClean="0"/>
          </a:p>
          <a:p>
            <a:r>
              <a:rPr lang="en-US" sz="2800" b="1" dirty="0" smtClean="0"/>
              <a:t>Section </a:t>
            </a:r>
            <a:r>
              <a:rPr lang="en-US" sz="2800" b="1" dirty="0" smtClean="0"/>
              <a:t>1: Nature of Matter</a:t>
            </a:r>
          </a:p>
          <a:p>
            <a:r>
              <a:rPr lang="en-US" sz="2800" b="1" dirty="0" smtClean="0"/>
              <a:t>1. An _____ is the smallest unit of matter that cannot be broken down by chemical means. </a:t>
            </a:r>
          </a:p>
          <a:p>
            <a:r>
              <a:rPr lang="en-US" sz="2800" b="1" dirty="0" smtClean="0"/>
              <a:t>2. An _____ is a substance made of only one kind of atom. </a:t>
            </a:r>
          </a:p>
          <a:p>
            <a:r>
              <a:rPr lang="en-US" sz="2800" b="1" dirty="0" smtClean="0"/>
              <a:t>3. A __ __ is a weak chemical attraction between polar molecules. </a:t>
            </a:r>
          </a:p>
          <a:p>
            <a:r>
              <a:rPr lang="en-US" sz="2800" b="1" dirty="0" smtClean="0"/>
              <a:t>4. Atoms are most stable when they have eight electrons in their _______. </a:t>
            </a:r>
          </a:p>
          <a:p>
            <a:r>
              <a:rPr lang="en-US" sz="2800" b="1" dirty="0" smtClean="0"/>
              <a:t>5. Atoms gain or lose _______ to form ions. </a:t>
            </a:r>
          </a:p>
          <a:p>
            <a:r>
              <a:rPr lang="en-US" sz="2800" b="1" dirty="0" smtClean="0"/>
              <a:t>6. Water is an example of a compound that is held together by ____ bonds. </a:t>
            </a:r>
          </a:p>
          <a:p>
            <a:r>
              <a:rPr lang="en-US" sz="2800" b="1" dirty="0" smtClean="0"/>
              <a:t>7. The opposite ends of a polar molecule have ___ charges. </a:t>
            </a:r>
          </a:p>
          <a:p>
            <a:r>
              <a:rPr lang="en-US" sz="2800" b="1" dirty="0" smtClean="0"/>
              <a:t>Explain how the terms in each pair differ in meaning. </a:t>
            </a:r>
          </a:p>
          <a:p>
            <a:r>
              <a:rPr lang="en-US" sz="2800" b="1" dirty="0" smtClean="0"/>
              <a:t>8. molecule, atom                               9. compound, element </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2203</TotalTime>
  <Words>1828</Words>
  <Application>Microsoft Macintosh PowerPoint</Application>
  <PresentationFormat>On-screen Show (4:3)</PresentationFormat>
  <Paragraphs>179</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Salmon</dc:creator>
  <cp:lastModifiedBy>Paul Salmon</cp:lastModifiedBy>
  <cp:revision>50</cp:revision>
  <dcterms:created xsi:type="dcterms:W3CDTF">2014-10-31T00:17:05Z</dcterms:created>
  <dcterms:modified xsi:type="dcterms:W3CDTF">2014-11-06T01:42:54Z</dcterms:modified>
</cp:coreProperties>
</file>